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7" r:id="rId4"/>
    <p:sldId id="278" r:id="rId5"/>
    <p:sldId id="282" r:id="rId6"/>
    <p:sldId id="297" r:id="rId7"/>
    <p:sldId id="298" r:id="rId8"/>
    <p:sldId id="294" r:id="rId9"/>
    <p:sldId id="299" r:id="rId10"/>
    <p:sldId id="280" r:id="rId11"/>
    <p:sldId id="281" r:id="rId12"/>
    <p:sldId id="279" r:id="rId13"/>
    <p:sldId id="257" r:id="rId14"/>
    <p:sldId id="258" r:id="rId15"/>
    <p:sldId id="259" r:id="rId16"/>
    <p:sldId id="260" r:id="rId17"/>
    <p:sldId id="261" r:id="rId18"/>
    <p:sldId id="262" r:id="rId19"/>
    <p:sldId id="263" r:id="rId20"/>
    <p:sldId id="264" r:id="rId21"/>
    <p:sldId id="265" r:id="rId22"/>
    <p:sldId id="266" r:id="rId23"/>
    <p:sldId id="276" r:id="rId24"/>
    <p:sldId id="267" r:id="rId25"/>
    <p:sldId id="268" r:id="rId26"/>
    <p:sldId id="269" r:id="rId27"/>
    <p:sldId id="271" r:id="rId28"/>
    <p:sldId id="272" r:id="rId29"/>
    <p:sldId id="270" r:id="rId30"/>
    <p:sldId id="273" r:id="rId31"/>
    <p:sldId id="274"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2" d="100"/>
          <a:sy n="82" d="100"/>
        </p:scale>
        <p:origin x="1939"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dher Abdulkareem" userId="91280037031cbcd1" providerId="LiveId" clId="{84ED173E-701B-46C7-879D-3176B4FD1F02}"/>
    <pc:docChg chg="undo custSel addSld modSld">
      <pc:chgData name="Muntadher Abdulkareem" userId="91280037031cbcd1" providerId="LiveId" clId="{84ED173E-701B-46C7-879D-3176B4FD1F02}" dt="2023-11-08T19:25:47.588" v="394" actId="2711"/>
      <pc:docMkLst>
        <pc:docMk/>
      </pc:docMkLst>
      <pc:sldChg chg="modSp new mod">
        <pc:chgData name="Muntadher Abdulkareem" userId="91280037031cbcd1" providerId="LiveId" clId="{84ED173E-701B-46C7-879D-3176B4FD1F02}" dt="2023-11-08T19:09:09.901" v="314" actId="20577"/>
        <pc:sldMkLst>
          <pc:docMk/>
          <pc:sldMk cId="3900285816" sldId="277"/>
        </pc:sldMkLst>
        <pc:spChg chg="mod">
          <ac:chgData name="Muntadher Abdulkareem" userId="91280037031cbcd1" providerId="LiveId" clId="{84ED173E-701B-46C7-879D-3176B4FD1F02}" dt="2023-11-08T19:02:56.338" v="11" actId="113"/>
          <ac:spMkLst>
            <pc:docMk/>
            <pc:sldMk cId="3900285816" sldId="277"/>
            <ac:spMk id="2" creationId="{230C23BD-818E-4EF3-3A7D-F9229F84F3AA}"/>
          </ac:spMkLst>
        </pc:spChg>
        <pc:spChg chg="mod">
          <ac:chgData name="Muntadher Abdulkareem" userId="91280037031cbcd1" providerId="LiveId" clId="{84ED173E-701B-46C7-879D-3176B4FD1F02}" dt="2023-11-08T19:09:09.901" v="314" actId="20577"/>
          <ac:spMkLst>
            <pc:docMk/>
            <pc:sldMk cId="3900285816" sldId="277"/>
            <ac:spMk id="3" creationId="{268BC725-3A7B-2C06-EF68-53EC8DBEF7B2}"/>
          </ac:spMkLst>
        </pc:spChg>
      </pc:sldChg>
      <pc:sldChg chg="delSp modSp new mod">
        <pc:chgData name="Muntadher Abdulkareem" userId="91280037031cbcd1" providerId="LiveId" clId="{84ED173E-701B-46C7-879D-3176B4FD1F02}" dt="2023-11-08T19:18:23.555" v="337" actId="255"/>
        <pc:sldMkLst>
          <pc:docMk/>
          <pc:sldMk cId="3522682747" sldId="278"/>
        </pc:sldMkLst>
        <pc:spChg chg="del">
          <ac:chgData name="Muntadher Abdulkareem" userId="91280037031cbcd1" providerId="LiveId" clId="{84ED173E-701B-46C7-879D-3176B4FD1F02}" dt="2023-11-08T19:17:47.919" v="328" actId="478"/>
          <ac:spMkLst>
            <pc:docMk/>
            <pc:sldMk cId="3522682747" sldId="278"/>
            <ac:spMk id="2" creationId="{071C9FD4-0D33-BDC9-CEF5-EFC1A251658B}"/>
          </ac:spMkLst>
        </pc:spChg>
        <pc:spChg chg="mod">
          <ac:chgData name="Muntadher Abdulkareem" userId="91280037031cbcd1" providerId="LiveId" clId="{84ED173E-701B-46C7-879D-3176B4FD1F02}" dt="2023-11-08T19:18:23.555" v="337" actId="255"/>
          <ac:spMkLst>
            <pc:docMk/>
            <pc:sldMk cId="3522682747" sldId="278"/>
            <ac:spMk id="3" creationId="{6B934658-B89F-A013-C912-D8F1E0CBDDF5}"/>
          </ac:spMkLst>
        </pc:spChg>
      </pc:sldChg>
      <pc:sldChg chg="delSp modSp new mod">
        <pc:chgData name="Muntadher Abdulkareem" userId="91280037031cbcd1" providerId="LiveId" clId="{84ED173E-701B-46C7-879D-3176B4FD1F02}" dt="2023-11-08T19:16:32.319" v="327" actId="113"/>
        <pc:sldMkLst>
          <pc:docMk/>
          <pc:sldMk cId="430686113" sldId="279"/>
        </pc:sldMkLst>
        <pc:spChg chg="del">
          <ac:chgData name="Muntadher Abdulkareem" userId="91280037031cbcd1" providerId="LiveId" clId="{84ED173E-701B-46C7-879D-3176B4FD1F02}" dt="2023-11-08T19:15:42.092" v="317" actId="478"/>
          <ac:spMkLst>
            <pc:docMk/>
            <pc:sldMk cId="430686113" sldId="279"/>
            <ac:spMk id="2" creationId="{4E2F5EE1-40F5-B0AB-C6F5-35847D9AF8D6}"/>
          </ac:spMkLst>
        </pc:spChg>
        <pc:spChg chg="mod">
          <ac:chgData name="Muntadher Abdulkareem" userId="91280037031cbcd1" providerId="LiveId" clId="{84ED173E-701B-46C7-879D-3176B4FD1F02}" dt="2023-11-08T19:16:32.319" v="327" actId="113"/>
          <ac:spMkLst>
            <pc:docMk/>
            <pc:sldMk cId="430686113" sldId="279"/>
            <ac:spMk id="3" creationId="{362EE648-900F-B44A-2A66-5E8EF140A2D1}"/>
          </ac:spMkLst>
        </pc:spChg>
      </pc:sldChg>
      <pc:sldChg chg="addSp delSp modSp new mod">
        <pc:chgData name="Muntadher Abdulkareem" userId="91280037031cbcd1" providerId="LiveId" clId="{84ED173E-701B-46C7-879D-3176B4FD1F02}" dt="2023-11-08T19:19:21.478" v="349" actId="14100"/>
        <pc:sldMkLst>
          <pc:docMk/>
          <pc:sldMk cId="1577871395" sldId="280"/>
        </pc:sldMkLst>
        <pc:spChg chg="del">
          <ac:chgData name="Muntadher Abdulkareem" userId="91280037031cbcd1" providerId="LiveId" clId="{84ED173E-701B-46C7-879D-3176B4FD1F02}" dt="2023-11-08T19:18:38.493" v="339" actId="478"/>
          <ac:spMkLst>
            <pc:docMk/>
            <pc:sldMk cId="1577871395" sldId="280"/>
            <ac:spMk id="2" creationId="{3675A41F-9883-BFDE-F307-E63E125853B1}"/>
          </ac:spMkLst>
        </pc:spChg>
        <pc:spChg chg="del mod">
          <ac:chgData name="Muntadher Abdulkareem" userId="91280037031cbcd1" providerId="LiveId" clId="{84ED173E-701B-46C7-879D-3176B4FD1F02}" dt="2023-11-08T19:19:06.432" v="344"/>
          <ac:spMkLst>
            <pc:docMk/>
            <pc:sldMk cId="1577871395" sldId="280"/>
            <ac:spMk id="3" creationId="{C0BB7B22-049B-A431-FA4A-FEC743760DFC}"/>
          </ac:spMkLst>
        </pc:spChg>
        <pc:picChg chg="add mod">
          <ac:chgData name="Muntadher Abdulkareem" userId="91280037031cbcd1" providerId="LiveId" clId="{84ED173E-701B-46C7-879D-3176B4FD1F02}" dt="2023-11-08T19:19:21.478" v="349" actId="14100"/>
          <ac:picMkLst>
            <pc:docMk/>
            <pc:sldMk cId="1577871395" sldId="280"/>
            <ac:picMk id="4" creationId="{A690D72D-DE78-0116-D89D-3D4C5CD019DB}"/>
          </ac:picMkLst>
        </pc:picChg>
      </pc:sldChg>
      <pc:sldChg chg="delSp modSp new mod">
        <pc:chgData name="Muntadher Abdulkareem" userId="91280037031cbcd1" providerId="LiveId" clId="{84ED173E-701B-46C7-879D-3176B4FD1F02}" dt="2023-11-08T19:22:18.080" v="362" actId="20577"/>
        <pc:sldMkLst>
          <pc:docMk/>
          <pc:sldMk cId="2259077129" sldId="281"/>
        </pc:sldMkLst>
        <pc:spChg chg="del">
          <ac:chgData name="Muntadher Abdulkareem" userId="91280037031cbcd1" providerId="LiveId" clId="{84ED173E-701B-46C7-879D-3176B4FD1F02}" dt="2023-11-08T19:19:56.298" v="351" actId="478"/>
          <ac:spMkLst>
            <pc:docMk/>
            <pc:sldMk cId="2259077129" sldId="281"/>
            <ac:spMk id="2" creationId="{9FD0190A-52FC-3D11-F906-88826FE6947F}"/>
          </ac:spMkLst>
        </pc:spChg>
        <pc:spChg chg="mod">
          <ac:chgData name="Muntadher Abdulkareem" userId="91280037031cbcd1" providerId="LiveId" clId="{84ED173E-701B-46C7-879D-3176B4FD1F02}" dt="2023-11-08T19:22:18.080" v="362" actId="20577"/>
          <ac:spMkLst>
            <pc:docMk/>
            <pc:sldMk cId="2259077129" sldId="281"/>
            <ac:spMk id="3" creationId="{5FCCB062-938B-65B2-0FB6-1D5AA4DAE38F}"/>
          </ac:spMkLst>
        </pc:spChg>
      </pc:sldChg>
      <pc:sldChg chg="delSp modSp new mod">
        <pc:chgData name="Muntadher Abdulkareem" userId="91280037031cbcd1" providerId="LiveId" clId="{84ED173E-701B-46C7-879D-3176B4FD1F02}" dt="2023-11-08T19:22:49.763" v="368" actId="14100"/>
        <pc:sldMkLst>
          <pc:docMk/>
          <pc:sldMk cId="1926217229" sldId="282"/>
        </pc:sldMkLst>
        <pc:spChg chg="del">
          <ac:chgData name="Muntadher Abdulkareem" userId="91280037031cbcd1" providerId="LiveId" clId="{84ED173E-701B-46C7-879D-3176B4FD1F02}" dt="2023-11-08T19:22:38.228" v="364" actId="478"/>
          <ac:spMkLst>
            <pc:docMk/>
            <pc:sldMk cId="1926217229" sldId="282"/>
            <ac:spMk id="2" creationId="{34581833-A88F-103A-86E6-B8A5FA98EF50}"/>
          </ac:spMkLst>
        </pc:spChg>
        <pc:spChg chg="mod">
          <ac:chgData name="Muntadher Abdulkareem" userId="91280037031cbcd1" providerId="LiveId" clId="{84ED173E-701B-46C7-879D-3176B4FD1F02}" dt="2023-11-08T19:22:49.763" v="368" actId="14100"/>
          <ac:spMkLst>
            <pc:docMk/>
            <pc:sldMk cId="1926217229" sldId="282"/>
            <ac:spMk id="3" creationId="{BCF00698-7BD0-111B-E871-54670B61670B}"/>
          </ac:spMkLst>
        </pc:spChg>
      </pc:sldChg>
      <pc:sldChg chg="modSp add mod">
        <pc:chgData name="Muntadher Abdulkareem" userId="91280037031cbcd1" providerId="LiveId" clId="{84ED173E-701B-46C7-879D-3176B4FD1F02}" dt="2023-11-08T19:24:19.205" v="384" actId="14100"/>
        <pc:sldMkLst>
          <pc:docMk/>
          <pc:sldMk cId="763475606" sldId="294"/>
        </pc:sldMkLst>
        <pc:picChg chg="mod">
          <ac:chgData name="Muntadher Abdulkareem" userId="91280037031cbcd1" providerId="LiveId" clId="{84ED173E-701B-46C7-879D-3176B4FD1F02}" dt="2023-11-08T19:24:19.205" v="384" actId="14100"/>
          <ac:picMkLst>
            <pc:docMk/>
            <pc:sldMk cId="763475606" sldId="294"/>
            <ac:picMk id="5" creationId="{E279EC81-73B5-59F3-85AF-DAA6255A02BF}"/>
          </ac:picMkLst>
        </pc:picChg>
      </pc:sldChg>
      <pc:sldChg chg="modSp add mod">
        <pc:chgData name="Muntadher Abdulkareem" userId="91280037031cbcd1" providerId="LiveId" clId="{84ED173E-701B-46C7-879D-3176B4FD1F02}" dt="2023-11-08T19:23:36.226" v="373" actId="14100"/>
        <pc:sldMkLst>
          <pc:docMk/>
          <pc:sldMk cId="74320685" sldId="297"/>
        </pc:sldMkLst>
        <pc:picChg chg="mod">
          <ac:chgData name="Muntadher Abdulkareem" userId="91280037031cbcd1" providerId="LiveId" clId="{84ED173E-701B-46C7-879D-3176B4FD1F02}" dt="2023-11-08T19:23:36.226" v="373" actId="14100"/>
          <ac:picMkLst>
            <pc:docMk/>
            <pc:sldMk cId="74320685" sldId="297"/>
            <ac:picMk id="4" creationId="{20793CA2-1C78-86BC-17ED-643709561F43}"/>
          </ac:picMkLst>
        </pc:picChg>
      </pc:sldChg>
      <pc:sldChg chg="delSp modSp new mod">
        <pc:chgData name="Muntadher Abdulkareem" userId="91280037031cbcd1" providerId="LiveId" clId="{84ED173E-701B-46C7-879D-3176B4FD1F02}" dt="2023-11-08T19:23:55.532" v="379" actId="14100"/>
        <pc:sldMkLst>
          <pc:docMk/>
          <pc:sldMk cId="3356460827" sldId="298"/>
        </pc:sldMkLst>
        <pc:spChg chg="del">
          <ac:chgData name="Muntadher Abdulkareem" userId="91280037031cbcd1" providerId="LiveId" clId="{84ED173E-701B-46C7-879D-3176B4FD1F02}" dt="2023-11-08T19:23:43.913" v="375" actId="478"/>
          <ac:spMkLst>
            <pc:docMk/>
            <pc:sldMk cId="3356460827" sldId="298"/>
            <ac:spMk id="2" creationId="{5981C82B-CB09-615A-600A-633ACC79E67C}"/>
          </ac:spMkLst>
        </pc:spChg>
        <pc:spChg chg="mod">
          <ac:chgData name="Muntadher Abdulkareem" userId="91280037031cbcd1" providerId="LiveId" clId="{84ED173E-701B-46C7-879D-3176B4FD1F02}" dt="2023-11-08T19:23:55.532" v="379" actId="14100"/>
          <ac:spMkLst>
            <pc:docMk/>
            <pc:sldMk cId="3356460827" sldId="298"/>
            <ac:spMk id="3" creationId="{B5669A98-1C2B-B999-E2EA-D7694BBA171F}"/>
          </ac:spMkLst>
        </pc:spChg>
      </pc:sldChg>
      <pc:sldChg chg="delSp modSp new mod">
        <pc:chgData name="Muntadher Abdulkareem" userId="91280037031cbcd1" providerId="LiveId" clId="{84ED173E-701B-46C7-879D-3176B4FD1F02}" dt="2023-11-08T19:25:47.588" v="394" actId="2711"/>
        <pc:sldMkLst>
          <pc:docMk/>
          <pc:sldMk cId="3129587610" sldId="299"/>
        </pc:sldMkLst>
        <pc:spChg chg="del">
          <ac:chgData name="Muntadher Abdulkareem" userId="91280037031cbcd1" providerId="LiveId" clId="{84ED173E-701B-46C7-879D-3176B4FD1F02}" dt="2023-11-08T19:24:28.900" v="386" actId="478"/>
          <ac:spMkLst>
            <pc:docMk/>
            <pc:sldMk cId="3129587610" sldId="299"/>
            <ac:spMk id="2" creationId="{CFF82F97-0E9B-35D4-9F83-17881E9B489D}"/>
          </ac:spMkLst>
        </pc:spChg>
        <pc:spChg chg="mod">
          <ac:chgData name="Muntadher Abdulkareem" userId="91280037031cbcd1" providerId="LiveId" clId="{84ED173E-701B-46C7-879D-3176B4FD1F02}" dt="2023-11-08T19:25:47.588" v="394" actId="2711"/>
          <ac:spMkLst>
            <pc:docMk/>
            <pc:sldMk cId="3129587610" sldId="299"/>
            <ac:spMk id="3" creationId="{E100B8B5-BCC6-3238-B62F-80E474A837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0D8602-481D-4E66-90DD-4D074939BA4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154483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D8602-481D-4E66-90DD-4D074939BA4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78968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D8602-481D-4E66-90DD-4D074939BA4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41218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025E-F4F6-3C9E-DB46-D8916605E8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D277AD-3E5C-8456-F385-8D7851848D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6919F8-BC85-52DB-1B9E-417D9A334C4B}"/>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CA3A0717-8096-6BFF-000C-E81E016E1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E9DB-EBE2-F3D2-54F0-3D9BCE6AB63E}"/>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775338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10C7-9FE7-F3DD-BBA6-EA0F4B04A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82E9F-D221-4C47-58F9-629458AAB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6D7C3-2EC8-45AB-33FC-EBDE2C94869D}"/>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A7D094A0-EE4F-A6FD-BB14-9D169E258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8E7AD-76A4-FC89-90A6-DBC013DFBFAA}"/>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168822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0F0-9961-10A4-31F0-5BC3244D80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929C6D-AA4B-6BB0-1DF6-6C0197D11D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A2062-17A3-001F-87F2-76A61E67C1E5}"/>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B89B13E7-CC3F-3B1E-A690-B5B6BB1CA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BA0D0-1960-C747-643B-068D42BCE0A5}"/>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169376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A720-700D-8010-9344-D18719F76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3A02D-57D8-C185-E877-CFF00E68729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FF4A3-2F1F-68A2-A0AA-C4417A6E9EC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5A376-415F-6736-C1CD-5BAB84D77A8A}"/>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6" name="Footer Placeholder 5">
            <a:extLst>
              <a:ext uri="{FF2B5EF4-FFF2-40B4-BE49-F238E27FC236}">
                <a16:creationId xmlns:a16="http://schemas.microsoft.com/office/drawing/2014/main" id="{B60F6470-B474-1CD8-6C79-CF5038298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ACA6C-1711-3B71-5062-4C9E2FABE931}"/>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80214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8B2E-5981-2FD0-1A01-969FD6CA9F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430E0-5634-A592-8C01-F752D81B6A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85B19-20D5-FC8F-7B80-5A1E55A718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5837A-0333-D1BE-3FAD-FD6A26950D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88AF8-0E5A-EDA1-F50C-F1B4FD3B127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FB263-5776-10A9-023A-863BD74F969B}"/>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8" name="Footer Placeholder 7">
            <a:extLst>
              <a:ext uri="{FF2B5EF4-FFF2-40B4-BE49-F238E27FC236}">
                <a16:creationId xmlns:a16="http://schemas.microsoft.com/office/drawing/2014/main" id="{F5C9F014-F161-AD33-4E0D-4E12E1D3D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9E5B1-B550-A66D-CE45-8CA57C8E605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56489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0EA1-C6F6-D75B-2B84-A3F96BCF9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C4293-826F-CEFE-F3C5-D2E1E8404AA0}"/>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4" name="Footer Placeholder 3">
            <a:extLst>
              <a:ext uri="{FF2B5EF4-FFF2-40B4-BE49-F238E27FC236}">
                <a16:creationId xmlns:a16="http://schemas.microsoft.com/office/drawing/2014/main" id="{B5D9F40E-C372-1216-934E-DE00BF223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5B4FF-0A21-C20A-7733-145839FC537C}"/>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896917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F6201-F1F7-3679-6ED0-72CD59C077DF}"/>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3" name="Footer Placeholder 2">
            <a:extLst>
              <a:ext uri="{FF2B5EF4-FFF2-40B4-BE49-F238E27FC236}">
                <a16:creationId xmlns:a16="http://schemas.microsoft.com/office/drawing/2014/main" id="{E49F83C8-2C90-012B-4474-E074A5634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FAC17-7977-AE51-1D4D-C3AC412D8DB0}"/>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61584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7AE2-3633-BE04-AE4F-5A813A49B9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49847A-5728-2735-4A22-4589327AAEA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93610-4114-DB21-5537-7AFDB3D6BF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5CA409-7F14-A415-577F-B0DD42F9C799}"/>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6" name="Footer Placeholder 5">
            <a:extLst>
              <a:ext uri="{FF2B5EF4-FFF2-40B4-BE49-F238E27FC236}">
                <a16:creationId xmlns:a16="http://schemas.microsoft.com/office/drawing/2014/main" id="{AD7DEF19-C24E-8DF6-9E24-DF19504CD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5CEAE-F391-5E6E-C38C-06EF6DFBB9D4}"/>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219613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D8602-481D-4E66-90DD-4D074939BA4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54444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B89C-82EF-8AE0-EB99-969556C93B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80B88C-EFC0-7B70-AAC0-05D8C11C591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C987C6-781C-FFF1-B2EF-367CB3810F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ECE23FF-D881-0619-286A-C0D98E993DA5}"/>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6" name="Footer Placeholder 5">
            <a:extLst>
              <a:ext uri="{FF2B5EF4-FFF2-40B4-BE49-F238E27FC236}">
                <a16:creationId xmlns:a16="http://schemas.microsoft.com/office/drawing/2014/main" id="{A5255CA3-32F6-6BE8-460D-B54635F6B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50829-185E-A4C4-A542-4B2DC6B61D4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39578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3537-89B0-B0E5-0121-7CD0539F3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607253-19E1-4177-0403-DA519281E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8ABB6-867B-C0B4-D1D1-925875CF4B7B}"/>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8DAB202F-5288-79B2-630F-81D8B7EC0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88316-8B7E-F90E-BDBC-BE9BAB73790B}"/>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323717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B6FE3-01A6-EAB4-A4E5-7BE945846D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8C776-1088-7AD1-A13A-33BC7A6B0F3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B7BE9-17DB-2BFF-719D-9A0F9DCFEE26}"/>
              </a:ext>
            </a:extLst>
          </p:cNvPr>
          <p:cNvSpPr>
            <a:spLocks noGrp="1"/>
          </p:cNvSpPr>
          <p:nvPr>
            <p:ph type="dt" sz="half" idx="10"/>
          </p:nvPr>
        </p:nvSpPr>
        <p:spPr/>
        <p:txBody>
          <a:body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FE58E4EB-B5EB-BC27-0FBD-B704B9720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28972-9062-E950-618D-86D4E50748D2}"/>
              </a:ext>
            </a:extLst>
          </p:cNvPr>
          <p:cNvSpPr>
            <a:spLocks noGrp="1"/>
          </p:cNvSpPr>
          <p:nvPr>
            <p:ph type="sldNum" sz="quarter" idx="12"/>
          </p:nvPr>
        </p:nvSpPr>
        <p:spPr/>
        <p:txBody>
          <a:bodyPr/>
          <a:lstStyle/>
          <a:p>
            <a:fld id="{CC43C59B-36B7-42B5-A421-C9BD0B02F2F4}" type="slidenum">
              <a:rPr lang="en-US" smtClean="0"/>
              <a:t>‹#›</a:t>
            </a:fld>
            <a:endParaRPr lang="en-US"/>
          </a:p>
        </p:txBody>
      </p:sp>
    </p:spTree>
    <p:extLst>
      <p:ext uri="{BB962C8B-B14F-4D97-AF65-F5344CB8AC3E}">
        <p14:creationId xmlns:p14="http://schemas.microsoft.com/office/powerpoint/2010/main" val="369909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8602-481D-4E66-90DD-4D074939BA4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94320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0D8602-481D-4E66-90DD-4D074939BA4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258700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0D8602-481D-4E66-90DD-4D074939BA41}"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158251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0D8602-481D-4E66-90DD-4D074939BA41}"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331841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8602-481D-4E66-90DD-4D074939BA41}"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291635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8602-481D-4E66-90DD-4D074939BA4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35868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8602-481D-4E66-90DD-4D074939BA4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54E94-FA19-47F6-9526-3B6B728666E7}" type="slidenum">
              <a:rPr lang="en-US" smtClean="0"/>
              <a:t>‹#›</a:t>
            </a:fld>
            <a:endParaRPr lang="en-US"/>
          </a:p>
        </p:txBody>
      </p:sp>
    </p:spTree>
    <p:extLst>
      <p:ext uri="{BB962C8B-B14F-4D97-AF65-F5344CB8AC3E}">
        <p14:creationId xmlns:p14="http://schemas.microsoft.com/office/powerpoint/2010/main" val="396803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D8602-481D-4E66-90DD-4D074939BA41}" type="datetimeFigureOut">
              <a:rPr lang="en-US" smtClean="0"/>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54E94-FA19-47F6-9526-3B6B728666E7}" type="slidenum">
              <a:rPr lang="en-US" smtClean="0"/>
              <a:t>‹#›</a:t>
            </a:fld>
            <a:endParaRPr lang="en-US"/>
          </a:p>
        </p:txBody>
      </p:sp>
    </p:spTree>
    <p:extLst>
      <p:ext uri="{BB962C8B-B14F-4D97-AF65-F5344CB8AC3E}">
        <p14:creationId xmlns:p14="http://schemas.microsoft.com/office/powerpoint/2010/main" val="98437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AA83C-4574-3FF7-1654-C0B1A30D7C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DCEF87-EC9D-624B-EAC2-093DB723B7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E3540-C6D5-2D48-D842-8E94E4ACA3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E00D17-BD62-485D-BBB3-E872720A3C34}" type="datetimeFigureOut">
              <a:rPr lang="en-US" smtClean="0"/>
              <a:t>11/8/2023</a:t>
            </a:fld>
            <a:endParaRPr lang="en-US"/>
          </a:p>
        </p:txBody>
      </p:sp>
      <p:sp>
        <p:nvSpPr>
          <p:cNvPr id="5" name="Footer Placeholder 4">
            <a:extLst>
              <a:ext uri="{FF2B5EF4-FFF2-40B4-BE49-F238E27FC236}">
                <a16:creationId xmlns:a16="http://schemas.microsoft.com/office/drawing/2014/main" id="{B380291E-BFEF-EDE8-AAFD-C66C5138BE9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45486-4D88-F453-DE27-523E46C5D7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3C59B-36B7-42B5-A421-C9BD0B02F2F4}" type="slidenum">
              <a:rPr lang="en-US" smtClean="0"/>
              <a:t>‹#›</a:t>
            </a:fld>
            <a:endParaRPr lang="en-US"/>
          </a:p>
        </p:txBody>
      </p:sp>
    </p:spTree>
    <p:extLst>
      <p:ext uri="{BB962C8B-B14F-4D97-AF65-F5344CB8AC3E}">
        <p14:creationId xmlns:p14="http://schemas.microsoft.com/office/powerpoint/2010/main" val="2727542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5029200"/>
            <a:ext cx="6400800" cy="1752600"/>
          </a:xfrm>
        </p:spPr>
        <p:txBody>
          <a:bodyPr/>
          <a:lstStyle/>
          <a:p>
            <a:pPr lvl="0"/>
            <a:r>
              <a:rPr lang="en-US" sz="2000" b="1" dirty="0">
                <a:solidFill>
                  <a:srgbClr val="002060"/>
                </a:solidFill>
              </a:rPr>
              <a:t>Prepared by:</a:t>
            </a:r>
          </a:p>
          <a:p>
            <a:pPr lvl="0"/>
            <a:r>
              <a:rPr lang="en-US" sz="2000" b="1" dirty="0">
                <a:solidFill>
                  <a:srgbClr val="FF0000"/>
                </a:solidFill>
              </a:rPr>
              <a:t>Dr. Muntadher Abdulkareem Abdullah</a:t>
            </a:r>
          </a:p>
          <a:p>
            <a:pPr lvl="0"/>
            <a:r>
              <a:rPr lang="en-US" sz="2000" b="1" dirty="0">
                <a:solidFill>
                  <a:srgbClr val="0070C0"/>
                </a:solidFill>
              </a:rPr>
              <a:t>M.B.Ch.B,CABM,FIBMS,FIBMS(GE.&amp;HEP.)</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10"/>
            <a:ext cx="1066800" cy="82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942" y="10510"/>
            <a:ext cx="106680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61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CB062-938B-65B2-0FB6-1D5AA4DAE38F}"/>
              </a:ext>
            </a:extLst>
          </p:cNvPr>
          <p:cNvSpPr>
            <a:spLocks noGrp="1"/>
          </p:cNvSpPr>
          <p:nvPr>
            <p:ph idx="1"/>
          </p:nvPr>
        </p:nvSpPr>
        <p:spPr>
          <a:xfrm>
            <a:off x="228600" y="381000"/>
            <a:ext cx="8686800" cy="6248400"/>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Cambria" panose="02040503050406030204" pitchFamily="18" charset="0"/>
              <a:ea typeface="Cambria" panose="02040503050406030204"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57-year-old man with known chronic hepatitis C is brought by his wife to the emergency department, with two hours history of haematemesis and melena .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How you would continue with this patient ?</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907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EE648-900F-B44A-2A66-5E8EF140A2D1}"/>
              </a:ext>
            </a:extLst>
          </p:cNvPr>
          <p:cNvSpPr>
            <a:spLocks noGrp="1"/>
          </p:cNvSpPr>
          <p:nvPr>
            <p:ph idx="1"/>
          </p:nvPr>
        </p:nvSpPr>
        <p:spPr>
          <a:xfrm>
            <a:off x="152400" y="304800"/>
            <a:ext cx="8839200" cy="6324600"/>
          </a:xfrm>
        </p:spPr>
        <p:txBody>
          <a:bodyPr>
            <a:normAutofit/>
          </a:bodyPr>
          <a:lstStyle/>
          <a:p>
            <a:pPr marL="0" indent="0">
              <a:buNone/>
            </a:pPr>
            <a:r>
              <a:rPr lang="en-US" sz="1800" dirty="0">
                <a:latin typeface="Cambria" panose="02040503050406030204" pitchFamily="18" charset="0"/>
                <a:ea typeface="Cambria" panose="02040503050406030204" pitchFamily="18" charset="0"/>
              </a:rPr>
              <a:t>A 60-year-old man presents to the emergency department with 1 day history of hematemesis and melena. He has a history of osteoarthritis, diabetes mellitus, and hypertension. He has a remote history of hepatitis C, which was treated successfully in the 1990s. His medications include metformin, glimepiride, aspirin 81 mg, and ibuprofen 400 mg three times daily. On physical examination, his vital signs are as follows: Temperature 36° C Blood pressure 90/55 mm Hg Heart rate 110 bpm Respiratory rate 12 breaths/min His abdominal exam is soft and nontender. Laboratory studies are as follows: Hemoglobin 7.5 g/dL WBC 6000/μL Platelet count 290,000/μL Total bilirubin 1.4 mg/dL Creatinine 1.2 mg/dL INR 1.8 Which of the following recommendations is correct for this patient’s management?</a:t>
            </a:r>
          </a:p>
          <a:p>
            <a:pPr marL="0" indent="0">
              <a:buNone/>
            </a:pPr>
            <a:r>
              <a:rPr lang="en-US" sz="1800" dirty="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A. IV octreotide should be started in the emergency department </a:t>
            </a:r>
          </a:p>
          <a:p>
            <a:pPr marL="0" indent="0">
              <a:buNone/>
            </a:pPr>
            <a:r>
              <a:rPr lang="en-US" sz="1800" b="1" dirty="0">
                <a:latin typeface="Cambria" panose="02040503050406030204" pitchFamily="18" charset="0"/>
                <a:ea typeface="Cambria" panose="02040503050406030204" pitchFamily="18" charset="0"/>
              </a:rPr>
              <a:t>B. Blood transfusion is indicated to a hemoglobin of at least 9 g/dL </a:t>
            </a:r>
          </a:p>
          <a:p>
            <a:pPr marL="0" indent="0">
              <a:buNone/>
            </a:pPr>
            <a:r>
              <a:rPr lang="en-US" sz="1800" b="1" dirty="0">
                <a:latin typeface="Cambria" panose="02040503050406030204" pitchFamily="18" charset="0"/>
                <a:ea typeface="Cambria" panose="02040503050406030204" pitchFamily="18" charset="0"/>
              </a:rPr>
              <a:t>C. Endoscopy should be delayed until the INR is corrected to 1</a:t>
            </a:r>
          </a:p>
          <a:p>
            <a:pPr marL="0" indent="0">
              <a:buNone/>
            </a:pPr>
            <a:r>
              <a:rPr lang="en-US" sz="1800" b="1" dirty="0">
                <a:latin typeface="Cambria" panose="02040503050406030204" pitchFamily="18" charset="0"/>
                <a:ea typeface="Cambria" panose="02040503050406030204" pitchFamily="18" charset="0"/>
              </a:rPr>
              <a:t>D. I.V. 0.9% NS</a:t>
            </a:r>
          </a:p>
          <a:p>
            <a:pPr marL="0" indent="0">
              <a:buNone/>
            </a:pPr>
            <a:endParaRPr lang="en-US" sz="1800" dirty="0"/>
          </a:p>
        </p:txBody>
      </p:sp>
    </p:spTree>
    <p:extLst>
      <p:ext uri="{BB962C8B-B14F-4D97-AF65-F5344CB8AC3E}">
        <p14:creationId xmlns:p14="http://schemas.microsoft.com/office/powerpoint/2010/main" val="43068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042"/>
            <a:ext cx="8991600" cy="6739758"/>
          </a:xfrm>
        </p:spPr>
        <p:txBody>
          <a:bodyPr>
            <a:normAutofit/>
          </a:bodyPr>
          <a:lstStyle/>
          <a:p>
            <a:pPr marL="0" indent="0">
              <a:buNone/>
            </a:pPr>
            <a:endParaRPr lang="en-US" sz="1400" dirty="0"/>
          </a:p>
          <a:p>
            <a:pPr marL="0" indent="0">
              <a:buNone/>
            </a:pPr>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Gastrointestinal bleeding (GIB) can be </a:t>
            </a:r>
            <a:r>
              <a:rPr lang="en-US" sz="1400" dirty="0"/>
              <a:t>:</a:t>
            </a:r>
          </a:p>
          <a:p>
            <a:pPr marL="0" indent="0">
              <a:buNone/>
            </a:pPr>
            <a:endParaRPr lang="en-US" sz="1400" dirty="0"/>
          </a:p>
          <a:p>
            <a:r>
              <a:rPr lang="en-US" sz="1400" b="1" dirty="0"/>
              <a:t>Upper GIB </a:t>
            </a:r>
            <a:r>
              <a:rPr lang="en-US" sz="1400" dirty="0"/>
              <a:t>:from the esophagus, stomach, and duodenum, this represent 50% of the GIB</a:t>
            </a:r>
          </a:p>
          <a:p>
            <a:r>
              <a:rPr lang="en-US" sz="1400" b="1" dirty="0"/>
              <a:t>Lower GIB </a:t>
            </a:r>
            <a:r>
              <a:rPr lang="en-US" sz="1400" dirty="0"/>
              <a:t>:from the colon and anorectum , this represent 40% of the GIB</a:t>
            </a:r>
          </a:p>
          <a:p>
            <a:r>
              <a:rPr lang="en-US" sz="1400" b="1" dirty="0"/>
              <a:t>Obscure bleeding </a:t>
            </a:r>
            <a:r>
              <a:rPr lang="en-US" sz="1400" dirty="0"/>
              <a:t>: from the small intestine , this represent 10% of the GIB</a:t>
            </a:r>
          </a:p>
          <a:p>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Gastrointestinal bleeding(GIB) can be </a:t>
            </a:r>
            <a:r>
              <a:rPr lang="en-US" sz="1400" dirty="0"/>
              <a:t>:</a:t>
            </a:r>
          </a:p>
          <a:p>
            <a:r>
              <a:rPr lang="en-US" sz="1400" b="1" dirty="0"/>
              <a:t>Overt GIB </a:t>
            </a:r>
            <a:r>
              <a:rPr lang="en-US" sz="1400" dirty="0"/>
              <a:t>:implies visible signs of blood loss from the GI tract ( hematemesis , coffee ground vomiting, melena and Hematochezia)</a:t>
            </a:r>
          </a:p>
          <a:p>
            <a:r>
              <a:rPr lang="en-US" sz="1400" b="1" dirty="0"/>
              <a:t>Occult GIB </a:t>
            </a:r>
            <a:r>
              <a:rPr lang="en-US" sz="1400" dirty="0"/>
              <a:t>:GI bleeding refers to subacute bleeding that is not clinically visible, ( IDA)</a:t>
            </a:r>
          </a:p>
          <a:p>
            <a:pPr marL="0" indent="0">
              <a:buNone/>
            </a:pPr>
            <a:endParaRPr lang="en-US" sz="1400" dirty="0"/>
          </a:p>
          <a:p>
            <a:pPr marL="0" indent="0">
              <a:buNone/>
            </a:pPr>
            <a:endParaRPr lang="en-US" sz="1400" dirty="0"/>
          </a:p>
          <a:p>
            <a:pPr marL="0" indent="0">
              <a:buNone/>
            </a:pPr>
            <a:r>
              <a:rPr lang="en-US" sz="1400" b="1" dirty="0">
                <a:solidFill>
                  <a:srgbClr val="FF0000"/>
                </a:solidFill>
              </a:rPr>
              <a:t>Gastrointestinal bleeding </a:t>
            </a:r>
            <a:r>
              <a:rPr lang="en-US" sz="1400" dirty="0"/>
              <a:t>(GIB) can be Obscure GI bleeding which  is bleeding from a site that is not</a:t>
            </a:r>
          </a:p>
          <a:p>
            <a:pPr marL="0" indent="0">
              <a:buNone/>
            </a:pPr>
            <a:r>
              <a:rPr lang="en-US" sz="1400" dirty="0"/>
              <a:t>apparent after routine endoscopic evaluation with esophagogastroduodenoscopy (upper endoscopy) and colonoscopy,</a:t>
            </a:r>
          </a:p>
          <a:p>
            <a:pPr marL="0" indent="0">
              <a:buNone/>
            </a:pPr>
            <a:r>
              <a:rPr lang="en-US" sz="1400" dirty="0"/>
              <a:t>and possibly small bowel radiography. </a:t>
            </a:r>
          </a:p>
          <a:p>
            <a:pPr marL="0" indent="0">
              <a:buNone/>
            </a:pPr>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Gastrointestinal bleeding </a:t>
            </a:r>
            <a:r>
              <a:rPr lang="en-US" sz="1400" dirty="0"/>
              <a:t>(GIB) also can be either Acute or Chronic GIB.</a:t>
            </a:r>
          </a:p>
          <a:p>
            <a:pPr marL="0" indent="0">
              <a:buNone/>
            </a:pPr>
            <a:endParaRPr lang="en-US" sz="1400" dirty="0"/>
          </a:p>
          <a:p>
            <a:pPr marL="0" indent="0">
              <a:buNone/>
            </a:pPr>
            <a:endParaRPr lang="en-US" sz="1400" b="1" dirty="0">
              <a:solidFill>
                <a:srgbClr val="FF0000"/>
              </a:solidFill>
            </a:endParaRPr>
          </a:p>
          <a:p>
            <a:pPr marL="0" indent="0">
              <a:buNone/>
            </a:pPr>
            <a:r>
              <a:rPr lang="en-US" sz="1400" b="1" dirty="0">
                <a:solidFill>
                  <a:srgbClr val="FF0000"/>
                </a:solidFill>
              </a:rPr>
              <a:t>Gastrointestinal bleeding </a:t>
            </a:r>
            <a:r>
              <a:rPr lang="en-US" sz="1400" dirty="0"/>
              <a:t>(GIB) can be : Mild , Moderate or Severe.</a:t>
            </a:r>
          </a:p>
          <a:p>
            <a:pPr marL="0" indent="0">
              <a:buNone/>
            </a:pPr>
            <a:endParaRPr lang="en-US" sz="1400" dirty="0"/>
          </a:p>
          <a:p>
            <a:pPr marL="0" indent="0">
              <a:buNone/>
            </a:pPr>
            <a:endParaRPr lang="en-US" sz="1400" dirty="0"/>
          </a:p>
          <a:p>
            <a:endParaRPr lang="en-US" sz="1400" dirty="0"/>
          </a:p>
          <a:p>
            <a:endParaRPr lang="en-US" sz="1400" dirty="0"/>
          </a:p>
          <a:p>
            <a:endParaRPr lang="en-US" sz="1400" dirty="0"/>
          </a:p>
          <a:p>
            <a:pPr marL="0" indent="0">
              <a:buNone/>
            </a:pPr>
            <a:endParaRPr lang="en-US" sz="1400" dirty="0"/>
          </a:p>
        </p:txBody>
      </p:sp>
    </p:spTree>
    <p:extLst>
      <p:ext uri="{BB962C8B-B14F-4D97-AF65-F5344CB8AC3E}">
        <p14:creationId xmlns:p14="http://schemas.microsoft.com/office/powerpoint/2010/main" val="8594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05600"/>
          </a:xfrm>
        </p:spPr>
        <p:txBody>
          <a:bodyPr>
            <a:normAutofit/>
          </a:bodyPr>
          <a:lstStyle/>
          <a:p>
            <a:pPr marL="0" indent="0">
              <a:buNone/>
            </a:pPr>
            <a:endParaRPr lang="en-US" sz="1400" dirty="0"/>
          </a:p>
          <a:p>
            <a:pPr marL="0" indent="0">
              <a:buNone/>
            </a:pPr>
            <a:endParaRPr lang="en-US" sz="1400" dirty="0"/>
          </a:p>
          <a:p>
            <a:endParaRPr lang="en-US" sz="1400" b="1" dirty="0">
              <a:solidFill>
                <a:srgbClr val="FF0000"/>
              </a:solidFill>
            </a:endParaRPr>
          </a:p>
          <a:p>
            <a:endParaRPr lang="en-US" sz="1400" b="1" dirty="0">
              <a:solidFill>
                <a:srgbClr val="FF0000"/>
              </a:solidFill>
            </a:endParaRPr>
          </a:p>
          <a:p>
            <a:endParaRPr lang="en-US" sz="14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1400" b="1" dirty="0">
              <a:solidFill>
                <a:srgbClr val="FF0000"/>
              </a:solidFill>
            </a:endParaRPr>
          </a:p>
          <a:p>
            <a:pPr marL="0" indent="0">
              <a:buNone/>
            </a:pPr>
            <a:endParaRPr lang="en-US" sz="1400" dirty="0"/>
          </a:p>
          <a:p>
            <a:pPr marL="0" indent="0">
              <a:buNone/>
            </a:pPr>
            <a:endParaRPr lang="en-US" sz="1400" dirty="0"/>
          </a:p>
          <a:p>
            <a:pPr marL="0" indent="0">
              <a:buNone/>
            </a:pPr>
            <a:r>
              <a:rPr lang="en-US" sz="1400" dirty="0"/>
              <a:t>is defined as documented GI bleeding (hematemesis, melena, hematochezia, or positive </a:t>
            </a:r>
          </a:p>
          <a:p>
            <a:pPr marL="0" indent="0">
              <a:buNone/>
            </a:pPr>
            <a:r>
              <a:rPr lang="en-US" sz="1400" dirty="0"/>
              <a:t>nasogastric lavage) accompanied by shock or orthostatic hypotension, a decrease in the hematocrit value by at least </a:t>
            </a:r>
          </a:p>
          <a:p>
            <a:pPr marL="0" indent="0">
              <a:buNone/>
            </a:pPr>
            <a:r>
              <a:rPr lang="en-US" sz="1400" dirty="0"/>
              <a:t>6% (or a decrease in the hemoglobin level of at least 2 g/</a:t>
            </a:r>
            <a:r>
              <a:rPr lang="en-US" sz="1400" dirty="0" err="1"/>
              <a:t>dL</a:t>
            </a:r>
            <a:r>
              <a:rPr lang="en-US" sz="1400" dirty="0"/>
              <a:t>), or transfusion of at least 2 units of packed red blood </a:t>
            </a:r>
          </a:p>
          <a:p>
            <a:pPr marL="0" indent="0">
              <a:buNone/>
            </a:pPr>
            <a:r>
              <a:rPr lang="en-US" sz="1400" dirty="0"/>
              <a:t>cells. Most patients with severe GI bleeding are admitted to the hospital for resuscitation and treatment.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65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2000" b="1" dirty="0">
                <a:solidFill>
                  <a:srgbClr val="FF0000"/>
                </a:solidFill>
              </a:rPr>
              <a:t>INITIAL ASSESSMENT AND MANAGEMENT OF ACUTE</a:t>
            </a:r>
            <a:br>
              <a:rPr lang="en-US" sz="2000" b="1" dirty="0">
                <a:solidFill>
                  <a:srgbClr val="FF0000"/>
                </a:solidFill>
              </a:rPr>
            </a:br>
            <a:r>
              <a:rPr lang="en-US" sz="2000" b="1" dirty="0">
                <a:solidFill>
                  <a:srgbClr val="FF0000"/>
                </a:solidFill>
              </a:rPr>
              <a:t>GI BLEEDING</a:t>
            </a:r>
          </a:p>
        </p:txBody>
      </p:sp>
      <p:sp>
        <p:nvSpPr>
          <p:cNvPr id="3" name="Content Placeholder 2"/>
          <p:cNvSpPr>
            <a:spLocks noGrp="1"/>
          </p:cNvSpPr>
          <p:nvPr>
            <p:ph idx="1"/>
          </p:nvPr>
        </p:nvSpPr>
        <p:spPr>
          <a:xfrm>
            <a:off x="0" y="1219200"/>
            <a:ext cx="9144000" cy="5638800"/>
          </a:xfrm>
        </p:spPr>
        <p:txBody>
          <a:bodyPr>
            <a:normAutofit/>
          </a:bodyPr>
          <a:lstStyle/>
          <a:p>
            <a:endParaRPr lang="en-US" sz="1400" b="1" dirty="0">
              <a:solidFill>
                <a:srgbClr val="FF0000"/>
              </a:solidFill>
            </a:endParaRPr>
          </a:p>
          <a:p>
            <a:endParaRPr lang="en-US" sz="1400" b="1" dirty="0">
              <a:solidFill>
                <a:srgbClr val="FF0000"/>
              </a:solidFill>
            </a:endParaRPr>
          </a:p>
          <a:p>
            <a:r>
              <a:rPr lang="en-US" sz="1400" b="1" dirty="0">
                <a:solidFill>
                  <a:srgbClr val="FF0000"/>
                </a:solidFill>
              </a:rPr>
              <a:t>History: </a:t>
            </a:r>
          </a:p>
          <a:p>
            <a:pPr marL="0" indent="0">
              <a:buNone/>
            </a:pPr>
            <a:r>
              <a:rPr lang="en-US" sz="1400" dirty="0"/>
              <a:t>Patients should be questioned about risk factors and historical features that help identify diagnostic possibilities for the</a:t>
            </a:r>
          </a:p>
          <a:p>
            <a:pPr marL="0" indent="0">
              <a:buNone/>
            </a:pPr>
            <a:r>
              <a:rPr lang="en-US" sz="1400" dirty="0"/>
              <a:t> bleeding source.</a:t>
            </a:r>
          </a:p>
          <a:p>
            <a:pPr marL="0" indent="0">
              <a:buNone/>
            </a:pPr>
            <a:endParaRPr lang="en-US" sz="1400" b="1" dirty="0"/>
          </a:p>
          <a:p>
            <a:r>
              <a:rPr lang="en-US" sz="1400" b="1" dirty="0">
                <a:solidFill>
                  <a:srgbClr val="FF0000"/>
                </a:solidFill>
              </a:rPr>
              <a:t>Physical Examination:</a:t>
            </a:r>
          </a:p>
          <a:p>
            <a:pPr marL="0" indent="0">
              <a:buNone/>
            </a:pPr>
            <a:r>
              <a:rPr lang="en-US" sz="1400" b="1" dirty="0"/>
              <a:t>On initial evaluation, physical examination should focus on :</a:t>
            </a:r>
          </a:p>
          <a:p>
            <a:pPr marL="0" indent="0">
              <a:buNone/>
            </a:pPr>
            <a:endParaRPr lang="en-US" sz="1400" b="1" dirty="0"/>
          </a:p>
          <a:p>
            <a:pPr marL="0" indent="0">
              <a:buNone/>
            </a:pPr>
            <a:r>
              <a:rPr lang="en-US" sz="1400" dirty="0"/>
              <a:t>1.The patient’s vital signs, with attention to signs of hypovolemia such as hypotension, tachycardia, and orthostasis.</a:t>
            </a:r>
          </a:p>
          <a:p>
            <a:pPr marL="0" indent="0">
              <a:buNone/>
            </a:pPr>
            <a:endParaRPr lang="en-US" sz="1400" dirty="0"/>
          </a:p>
          <a:p>
            <a:pPr marL="0" indent="0">
              <a:buNone/>
            </a:pPr>
            <a:r>
              <a:rPr lang="en-US" sz="1400" dirty="0"/>
              <a:t>2. The abdomen should be examined for surgical scars, tenderness, and masses.</a:t>
            </a:r>
          </a:p>
          <a:p>
            <a:pPr marL="0" indent="0">
              <a:buNone/>
            </a:pPr>
            <a:endParaRPr lang="en-US" sz="1400" dirty="0"/>
          </a:p>
          <a:p>
            <a:pPr marL="0" indent="0">
              <a:buNone/>
            </a:pPr>
            <a:r>
              <a:rPr lang="en-US" sz="1400" dirty="0"/>
              <a:t>3. Signs of chronic liver disease include spider telangiectasias (angiomata), palmar erythema, gynecomastia,</a:t>
            </a:r>
          </a:p>
          <a:p>
            <a:pPr marL="0" indent="0">
              <a:buNone/>
            </a:pPr>
            <a:r>
              <a:rPr lang="en-US" sz="1400" dirty="0"/>
              <a:t>ascites, splenomegaly, caput medusae, and Dupuytren’s contracture. </a:t>
            </a:r>
          </a:p>
          <a:p>
            <a:pPr marL="0" indent="0">
              <a:buNone/>
            </a:pPr>
            <a:endParaRPr lang="en-US" sz="1400" dirty="0"/>
          </a:p>
          <a:p>
            <a:pPr marL="0" indent="0">
              <a:buNone/>
            </a:pPr>
            <a:r>
              <a:rPr lang="en-US" sz="1400" dirty="0"/>
              <a:t>4. The skin, lips, and buccal mucosa should be examined for telangiectasias, which are suggestive of hereditary</a:t>
            </a:r>
          </a:p>
          <a:p>
            <a:pPr marL="0" indent="0">
              <a:buNone/>
            </a:pPr>
            <a:r>
              <a:rPr lang="en-US" sz="1400" dirty="0"/>
              <a:t>hemorrhagic telangiectasia (HHT), or Osler-Weber-</a:t>
            </a:r>
            <a:r>
              <a:rPr lang="en-US" sz="1400" dirty="0" err="1"/>
              <a:t>Rendu</a:t>
            </a:r>
            <a:r>
              <a:rPr lang="en-US" sz="1400" dirty="0"/>
              <a:t> Disease.</a:t>
            </a:r>
          </a:p>
          <a:p>
            <a:pPr marL="0" indent="0">
              <a:buNone/>
            </a:pPr>
            <a:endParaRPr lang="en-US" sz="1400" dirty="0"/>
          </a:p>
          <a:p>
            <a:pPr marL="0" indent="0">
              <a:buNone/>
            </a:pPr>
            <a:r>
              <a:rPr lang="en-US" sz="1400" dirty="0"/>
              <a:t>5. Pigmented lip lesions may suggest Peutz-Jeghers syndrome.</a:t>
            </a:r>
          </a:p>
          <a:p>
            <a:pPr marL="0" indent="0">
              <a:buNone/>
            </a:pPr>
            <a:endParaRPr lang="en-US" sz="1400" dirty="0"/>
          </a:p>
          <a:p>
            <a:pPr marL="0" indent="0">
              <a:buNone/>
            </a:pPr>
            <a:endParaRPr lang="en-US" sz="1400" dirty="0"/>
          </a:p>
          <a:p>
            <a:pPr marL="0" indent="0">
              <a:buNone/>
            </a:pPr>
            <a:endParaRPr lang="en-US" sz="1400" dirty="0"/>
          </a:p>
          <a:p>
            <a:endParaRPr lang="en-US" sz="1400" dirty="0"/>
          </a:p>
        </p:txBody>
      </p:sp>
    </p:spTree>
    <p:extLst>
      <p:ext uri="{BB962C8B-B14F-4D97-AF65-F5344CB8AC3E}">
        <p14:creationId xmlns:p14="http://schemas.microsoft.com/office/powerpoint/2010/main" val="180215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endParaRPr lang="en-US" sz="1400" dirty="0"/>
          </a:p>
          <a:p>
            <a:pPr marL="0" indent="0">
              <a:buNone/>
            </a:pPr>
            <a:endParaRPr lang="en-US" sz="1400" dirty="0"/>
          </a:p>
          <a:p>
            <a:pPr marL="0" indent="0">
              <a:buNone/>
            </a:pPr>
            <a:r>
              <a:rPr lang="en-US" sz="1400" dirty="0"/>
              <a:t>6. Purpuric skin lesions may suggest Henoch-</a:t>
            </a:r>
            <a:r>
              <a:rPr lang="en-US" sz="1400" dirty="0" err="1"/>
              <a:t>Schönlein</a:t>
            </a:r>
            <a:r>
              <a:rPr lang="en-US" sz="1400" dirty="0"/>
              <a:t> purpura. </a:t>
            </a:r>
          </a:p>
          <a:p>
            <a:pPr marL="0" indent="0">
              <a:buNone/>
            </a:pPr>
            <a:endParaRPr lang="en-US" sz="1400" dirty="0"/>
          </a:p>
          <a:p>
            <a:pPr marL="0" indent="0">
              <a:buNone/>
            </a:pPr>
            <a:r>
              <a:rPr lang="en-US" sz="1400" dirty="0"/>
              <a:t>7. Acanthosis nigricans may suggest underlying malignancy, especially gastric cancer. </a:t>
            </a:r>
          </a:p>
          <a:p>
            <a:pPr marL="0" indent="0">
              <a:buNone/>
            </a:pPr>
            <a:endParaRPr lang="en-US" sz="1400" dirty="0"/>
          </a:p>
          <a:p>
            <a:pPr marL="0" indent="0">
              <a:buNone/>
            </a:pPr>
            <a:r>
              <a:rPr lang="en-US" sz="1400" dirty="0"/>
              <a:t>8. The patient’s feces should be observed to identify melena or maroon and red stool; however, the subjective description</a:t>
            </a:r>
          </a:p>
          <a:p>
            <a:pPr marL="0" indent="0">
              <a:buNone/>
            </a:pPr>
            <a:r>
              <a:rPr lang="en-US" sz="1400" dirty="0"/>
              <a:t> of stool color varies greatly among patients and physicians.</a:t>
            </a:r>
          </a:p>
          <a:p>
            <a:pPr marL="0" indent="0">
              <a:buNone/>
            </a:pPr>
            <a:endParaRPr lang="en-US" sz="1400" dirty="0"/>
          </a:p>
          <a:p>
            <a:pPr marL="0" indent="0">
              <a:buNone/>
            </a:pPr>
            <a:r>
              <a:rPr lang="en-US" sz="1400" dirty="0"/>
              <a:t>9. Nasogastric or orogastric tube placement to aspirate and visually characterize gastric contents can be useful for </a:t>
            </a:r>
          </a:p>
          <a:p>
            <a:pPr marL="0" indent="0">
              <a:buNone/>
            </a:pPr>
            <a:r>
              <a:rPr lang="en-US" sz="1400" dirty="0"/>
              <a:t>determining the presence or absence of large amounts of red  blood, coffee-ground material, or nonbloody ﬂuid.</a:t>
            </a:r>
          </a:p>
          <a:p>
            <a:pPr marL="0" indent="0">
              <a:buNone/>
            </a:pPr>
            <a:endParaRPr lang="en-US" sz="1400" dirty="0"/>
          </a:p>
          <a:p>
            <a:pPr marL="0" indent="0">
              <a:buNone/>
            </a:pPr>
            <a:endParaRPr lang="en-US" sz="1400" dirty="0"/>
          </a:p>
          <a:p>
            <a:r>
              <a:rPr lang="en-US" sz="1400" b="1" dirty="0">
                <a:solidFill>
                  <a:srgbClr val="FF0000"/>
                </a:solidFill>
              </a:rPr>
              <a:t>Laboratory Studies:</a:t>
            </a:r>
          </a:p>
          <a:p>
            <a:pPr marL="0" indent="0">
              <a:buNone/>
            </a:pPr>
            <a:endParaRPr lang="en-US" sz="1400" b="1" dirty="0">
              <a:solidFill>
                <a:srgbClr val="FF0000"/>
              </a:solidFill>
            </a:endParaRPr>
          </a:p>
          <a:p>
            <a:pPr marL="0" indent="0">
              <a:buNone/>
            </a:pPr>
            <a:r>
              <a:rPr lang="en-US" sz="1400" dirty="0"/>
              <a:t>Blood from the patient with acute GI bleeding should be sent for :</a:t>
            </a:r>
          </a:p>
          <a:p>
            <a:pPr>
              <a:buAutoNum type="arabicPeriod"/>
            </a:pPr>
            <a:r>
              <a:rPr lang="en-US" sz="1400" dirty="0"/>
              <a:t>Standard Hematology : including CBC,PCV  and MCV.</a:t>
            </a:r>
          </a:p>
          <a:p>
            <a:pPr marL="0" indent="0">
              <a:buNone/>
            </a:pPr>
            <a:r>
              <a:rPr lang="en-US" sz="1400" dirty="0"/>
              <a:t>2. Standard biochemistry : including RFT , serum electrolytes .</a:t>
            </a:r>
          </a:p>
          <a:p>
            <a:pPr marL="0" indent="0">
              <a:buNone/>
            </a:pPr>
            <a:r>
              <a:rPr lang="en-US" sz="1400" dirty="0"/>
              <a:t>3. Liver function test and coagulation profiles .</a:t>
            </a:r>
          </a:p>
          <a:p>
            <a:pPr marL="0" indent="0">
              <a:buNone/>
            </a:pPr>
            <a:r>
              <a:rPr lang="en-US" sz="1400" dirty="0"/>
              <a:t>4. Blood for typing and crossmatching for packed red blood cells.</a:t>
            </a:r>
          </a:p>
          <a:p>
            <a:pPr marL="0" indent="0">
              <a:buNone/>
            </a:pPr>
            <a:endParaRPr lang="en-US" sz="1400" dirty="0"/>
          </a:p>
          <a:p>
            <a:pPr marL="0" indent="0">
              <a:buNone/>
            </a:pPr>
            <a:r>
              <a:rPr lang="en-US" sz="1400" b="1" dirty="0">
                <a:solidFill>
                  <a:srgbClr val="FF0000"/>
                </a:solidFill>
              </a:rPr>
              <a:t>Important note </a:t>
            </a:r>
            <a:r>
              <a:rPr lang="en-US" sz="1400" dirty="0"/>
              <a:t>is that The hematocrit value immediately after the onset of bleeding may not reﬂect blood loss accurately </a:t>
            </a:r>
          </a:p>
          <a:p>
            <a:pPr marL="0" indent="0">
              <a:buNone/>
            </a:pPr>
            <a:r>
              <a:rPr lang="en-US" sz="1400" dirty="0"/>
              <a:t>because it takes over 24 to 72 hours for the vascular space to equilibrate with extravascular ﬂuid, and hemodilution results </a:t>
            </a:r>
          </a:p>
          <a:p>
            <a:pPr marL="0" indent="0">
              <a:buNone/>
            </a:pPr>
            <a:r>
              <a:rPr lang="en-US" sz="1400" dirty="0"/>
              <a:t>from intravenous administration of saline.</a:t>
            </a:r>
          </a:p>
          <a:p>
            <a:pPr marL="0" indent="0">
              <a:buNone/>
            </a:pPr>
            <a:endParaRPr lang="en-US" sz="1400" dirty="0"/>
          </a:p>
        </p:txBody>
      </p:sp>
    </p:spTree>
    <p:extLst>
      <p:ext uri="{BB962C8B-B14F-4D97-AF65-F5344CB8AC3E}">
        <p14:creationId xmlns:p14="http://schemas.microsoft.com/office/powerpoint/2010/main" val="27928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r>
              <a:rPr lang="en-US" sz="2000" b="1" dirty="0">
                <a:solidFill>
                  <a:srgbClr val="FF0000"/>
                </a:solidFill>
              </a:rPr>
              <a:t>Clinical Determination of the Bleeding Site :</a:t>
            </a:r>
          </a:p>
          <a:p>
            <a:pPr marL="0" indent="0">
              <a:buNone/>
            </a:pPr>
            <a:endParaRPr lang="en-US" sz="2000" b="1" dirty="0">
              <a:solidFill>
                <a:srgbClr val="FF0000"/>
              </a:solidFill>
            </a:endParaRPr>
          </a:p>
          <a:p>
            <a:pPr marL="0" indent="0">
              <a:buNone/>
            </a:pPr>
            <a:r>
              <a:rPr lang="en-US" sz="1400" dirty="0"/>
              <a:t>Presentation with hematemesis, coffee-ground emesis, or nasogastric lavage with return of a large amount of blood or</a:t>
            </a:r>
          </a:p>
          <a:p>
            <a:pPr marL="0" indent="0">
              <a:buNone/>
            </a:pPr>
            <a:r>
              <a:rPr lang="en-US" sz="1400" dirty="0"/>
              <a:t>coffee-ground emesis indicates a UGI source of bleeding.</a:t>
            </a:r>
          </a:p>
          <a:p>
            <a:pPr marL="0" indent="0">
              <a:buNone/>
            </a:pPr>
            <a:endParaRPr lang="en-US" sz="1400" dirty="0"/>
          </a:p>
          <a:p>
            <a:pPr marL="0" indent="0">
              <a:buNone/>
            </a:pPr>
            <a:r>
              <a:rPr lang="en-US" sz="1400" dirty="0"/>
              <a:t>Melena generally indicates a UGI source but can be seen with small intestinal or proximal colonic bleeding.</a:t>
            </a:r>
          </a:p>
          <a:p>
            <a:pPr marL="0" indent="0">
              <a:buNone/>
            </a:pPr>
            <a:endParaRPr lang="en-US" sz="1400" dirty="0"/>
          </a:p>
          <a:p>
            <a:pPr marL="0" indent="0">
              <a:buNone/>
            </a:pPr>
            <a:r>
              <a:rPr lang="en-US" sz="1400" dirty="0"/>
              <a:t> Hematochezia generally implies a colonic or anorectal source of bleeding unless the patient is hypotensive, which could indicate a severe, brisk UGI bleed with rapid transit of blood through the GI tract.</a:t>
            </a:r>
          </a:p>
          <a:p>
            <a:pPr marL="0" indent="0">
              <a:buNone/>
            </a:pPr>
            <a:endParaRPr lang="en-US" sz="1400" dirty="0"/>
          </a:p>
          <a:p>
            <a:pPr marL="0" indent="0">
              <a:buNone/>
            </a:pPr>
            <a:r>
              <a:rPr lang="en-US" sz="1400" dirty="0"/>
              <a:t>Maroon-colored stool can be seen with an actively bleeding UGI source or a small intestinal or proximal</a:t>
            </a:r>
          </a:p>
          <a:p>
            <a:pPr marL="0" indent="0">
              <a:buNone/>
            </a:pPr>
            <a:r>
              <a:rPr lang="en-US" sz="1400" dirty="0"/>
              <a:t>colonic source.</a:t>
            </a:r>
          </a:p>
        </p:txBody>
      </p:sp>
    </p:spTree>
    <p:extLst>
      <p:ext uri="{BB962C8B-B14F-4D97-AF65-F5344CB8AC3E}">
        <p14:creationId xmlns:p14="http://schemas.microsoft.com/office/powerpoint/2010/main" val="422558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endParaRPr lang="en-US" sz="2000" b="1" dirty="0">
              <a:solidFill>
                <a:srgbClr val="FF0000"/>
              </a:solidFill>
            </a:endParaRPr>
          </a:p>
          <a:p>
            <a:r>
              <a:rPr lang="en-US" sz="2000" b="1" dirty="0">
                <a:solidFill>
                  <a:srgbClr val="FF0000"/>
                </a:solidFill>
              </a:rPr>
              <a:t>Hospitalization:</a:t>
            </a:r>
          </a:p>
          <a:p>
            <a:endParaRPr lang="en-US" sz="2000" b="1" dirty="0">
              <a:solidFill>
                <a:srgbClr val="FF0000"/>
              </a:solidFill>
            </a:endParaRPr>
          </a:p>
          <a:p>
            <a:pPr marL="0" indent="0">
              <a:buNone/>
            </a:pPr>
            <a:r>
              <a:rPr lang="en-US" sz="1400" dirty="0"/>
              <a:t>Patients with severe GI bleeding require hospitalization, those with unstable vital signs or multiple underlying comorbid conditions with massive GIB should be admitted to the ICU.</a:t>
            </a:r>
          </a:p>
          <a:p>
            <a:pPr marL="0" indent="0">
              <a:buNone/>
            </a:pPr>
            <a:endParaRPr lang="en-US" sz="1400" dirty="0"/>
          </a:p>
          <a:p>
            <a:pPr marL="0" indent="0">
              <a:buNone/>
            </a:pPr>
            <a:endParaRPr lang="en-US" sz="1400" dirty="0"/>
          </a:p>
          <a:p>
            <a:pPr marL="0" indent="0">
              <a:buNone/>
            </a:pPr>
            <a:r>
              <a:rPr lang="en-US" sz="1400" dirty="0"/>
              <a:t>Patients who have had an acute GI bleed but are hemodynamically stable can be admitted to a monitored bed (step-down unit) or standard hospital bed, depending on their clinical condition.</a:t>
            </a:r>
          </a:p>
          <a:p>
            <a:pPr marL="0" indent="0">
              <a:buNone/>
            </a:pPr>
            <a:endParaRPr lang="en-US" sz="1400" dirty="0"/>
          </a:p>
          <a:p>
            <a:pPr marL="0" indent="0">
              <a:buNone/>
            </a:pPr>
            <a:endParaRPr lang="en-US" sz="1400" dirty="0"/>
          </a:p>
          <a:p>
            <a:pPr marL="0" indent="0">
              <a:buNone/>
            </a:pPr>
            <a:r>
              <a:rPr lang="en-US" sz="1400" dirty="0"/>
              <a:t>Those who present with only mild acute bleeding (self-limited hematochezia or infrequent melena) and who</a:t>
            </a:r>
          </a:p>
          <a:p>
            <a:pPr marL="0" indent="0">
              <a:buNone/>
            </a:pPr>
            <a:r>
              <a:rPr lang="en-US" sz="1400" dirty="0"/>
              <a:t>are hemodynamically stable (not suspected to be volume depleted), have normal blood test results, and can be relied on</a:t>
            </a:r>
          </a:p>
          <a:p>
            <a:pPr marL="0" indent="0">
              <a:buNone/>
            </a:pPr>
            <a:r>
              <a:rPr lang="en-US" sz="1400" dirty="0"/>
              <a:t>to return to the hospital if symptoms recur may be candidates for semiurgent outpatient endoscopy rather than direct admission to the hospital.</a:t>
            </a:r>
          </a:p>
          <a:p>
            <a:pPr marL="0" indent="0">
              <a:buNone/>
            </a:pPr>
            <a:endParaRPr lang="en-US" sz="1400" dirty="0"/>
          </a:p>
          <a:p>
            <a:pPr marL="0" indent="0">
              <a:buNone/>
            </a:pPr>
            <a:endParaRPr lang="en-US" sz="1400" dirty="0"/>
          </a:p>
          <a:p>
            <a:pPr marL="0" indent="0">
              <a:buNone/>
            </a:pPr>
            <a:r>
              <a:rPr lang="en-US" sz="1400" dirty="0"/>
              <a:t>Many available scoring systems available can help determined the severity of  associated GIB, need for intervention and determine the prognosis ,  of these scoring system are : The </a:t>
            </a:r>
            <a:r>
              <a:rPr lang="en-US" sz="1400" b="1" dirty="0">
                <a:solidFill>
                  <a:srgbClr val="FF0000"/>
                </a:solidFill>
              </a:rPr>
              <a:t>Blatchford</a:t>
            </a:r>
            <a:r>
              <a:rPr lang="en-US" sz="1400" dirty="0"/>
              <a:t> and the </a:t>
            </a:r>
            <a:r>
              <a:rPr lang="en-US" sz="1400" b="1" dirty="0">
                <a:solidFill>
                  <a:srgbClr val="FF0000"/>
                </a:solidFill>
              </a:rPr>
              <a:t>Rockall </a:t>
            </a:r>
            <a:r>
              <a:rPr lang="en-US" sz="1400" dirty="0"/>
              <a:t>score.</a:t>
            </a:r>
          </a:p>
        </p:txBody>
      </p:sp>
    </p:spTree>
    <p:extLst>
      <p:ext uri="{BB962C8B-B14F-4D97-AF65-F5344CB8AC3E}">
        <p14:creationId xmlns:p14="http://schemas.microsoft.com/office/powerpoint/2010/main" val="216742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endParaRPr lang="en-US" sz="2000" b="1" dirty="0">
              <a:solidFill>
                <a:srgbClr val="FF0000"/>
              </a:solidFill>
            </a:endParaRPr>
          </a:p>
          <a:p>
            <a:r>
              <a:rPr lang="en-US" sz="2000" b="1" dirty="0">
                <a:solidFill>
                  <a:srgbClr val="FF0000"/>
                </a:solidFill>
              </a:rPr>
              <a:t>Resuscitation:</a:t>
            </a:r>
          </a:p>
          <a:p>
            <a:pPr marL="0" indent="0">
              <a:buNone/>
            </a:pPr>
            <a:endParaRPr lang="en-US" sz="2000" b="1" dirty="0">
              <a:solidFill>
                <a:srgbClr val="FF0000"/>
              </a:solidFill>
            </a:endParaRPr>
          </a:p>
          <a:p>
            <a:pPr marL="0" indent="0">
              <a:buNone/>
            </a:pPr>
            <a:r>
              <a:rPr lang="en-US" sz="1400" dirty="0"/>
              <a:t>Resuscitation efforts should be initiated at the same time as initial assessment in the emergency department and continue during the patient’s hospitalization. And include the followings :</a:t>
            </a:r>
          </a:p>
          <a:p>
            <a:pPr marL="0" indent="0">
              <a:buNone/>
            </a:pPr>
            <a:endParaRPr lang="en-US" sz="1400" dirty="0"/>
          </a:p>
          <a:p>
            <a:pPr marL="0" indent="0">
              <a:buNone/>
            </a:pPr>
            <a:endParaRPr lang="en-US" sz="1200" dirty="0"/>
          </a:p>
          <a:p>
            <a:pPr marL="0" indent="0">
              <a:buNone/>
            </a:pPr>
            <a:r>
              <a:rPr lang="en-US" sz="1200" dirty="0"/>
              <a:t>1.At least 1 large-bore (14-or 16-gauge) catheter should be placed intravenously, and 2 should be placed when the patient has ongoing bleeding.</a:t>
            </a:r>
          </a:p>
          <a:p>
            <a:pPr marL="0" indent="0">
              <a:buNone/>
            </a:pPr>
            <a:endParaRPr lang="en-US" sz="1200" dirty="0"/>
          </a:p>
          <a:p>
            <a:pPr marL="0" indent="0">
              <a:buNone/>
            </a:pPr>
            <a:endParaRPr lang="en-US" sz="1200" dirty="0"/>
          </a:p>
          <a:p>
            <a:pPr marL="0" indent="0">
              <a:buNone/>
            </a:pPr>
            <a:r>
              <a:rPr lang="en-US" sz="1200" dirty="0"/>
              <a:t>2. Normal saline is infused as fast as needed to keep the patient’s systolic blood pressure higher than 100 mm Hg and pulse lower than 100/min.</a:t>
            </a:r>
          </a:p>
          <a:p>
            <a:pPr marL="0" indent="0">
              <a:buNone/>
            </a:pPr>
            <a:endParaRPr lang="en-US" sz="1200" dirty="0"/>
          </a:p>
          <a:p>
            <a:pPr marL="0" indent="0">
              <a:buNone/>
            </a:pPr>
            <a:endParaRPr lang="en-US" sz="1200" dirty="0"/>
          </a:p>
          <a:p>
            <a:pPr marL="0" indent="0">
              <a:buNone/>
            </a:pPr>
            <a:r>
              <a:rPr lang="en-US" sz="1200" dirty="0"/>
              <a:t>3. Patients should be transfused with packed red blood cells, platelets, and fresh frozen plasma as necessary to keep the hemoglobin level </a:t>
            </a:r>
          </a:p>
          <a:p>
            <a:pPr marL="0" indent="0">
              <a:buNone/>
            </a:pPr>
            <a:r>
              <a:rPr lang="en-US" sz="1200" dirty="0"/>
              <a:t>greater than 7 gm/</a:t>
            </a:r>
            <a:r>
              <a:rPr lang="en-US" sz="1200" dirty="0" err="1"/>
              <a:t>dL</a:t>
            </a:r>
            <a:r>
              <a:rPr lang="en-US" sz="1200" dirty="0"/>
              <a:t>, platelet count higher than 50,000/mm3, and prothrombin time less than 15 seconds, respectively.</a:t>
            </a:r>
          </a:p>
          <a:p>
            <a:pPr marL="0" indent="0">
              <a:buNone/>
            </a:pPr>
            <a:endParaRPr lang="en-US" sz="1200" dirty="0"/>
          </a:p>
          <a:p>
            <a:pPr marL="0" indent="0">
              <a:buNone/>
            </a:pPr>
            <a:endParaRPr lang="en-US" sz="1200" dirty="0"/>
          </a:p>
          <a:p>
            <a:pPr marL="0" indent="0">
              <a:buNone/>
            </a:pPr>
            <a:r>
              <a:rPr lang="en-US" sz="1200" dirty="0"/>
              <a:t>4. Decisions about the timing of transfusion need to be individualized based on a patient’s clinical status and comorbidities and the rapidity of </a:t>
            </a:r>
          </a:p>
          <a:p>
            <a:pPr marL="0" indent="0">
              <a:buNone/>
            </a:pPr>
            <a:r>
              <a:rPr lang="en-US" sz="1200" dirty="0"/>
              <a:t>blood loss.</a:t>
            </a:r>
          </a:p>
          <a:p>
            <a:pPr marL="0" indent="0">
              <a:buNone/>
            </a:pPr>
            <a:endParaRPr lang="en-US" sz="1200" dirty="0"/>
          </a:p>
          <a:p>
            <a:pPr marL="0" indent="0">
              <a:buNone/>
            </a:pPr>
            <a:endParaRPr lang="en-US" sz="1200" dirty="0"/>
          </a:p>
          <a:p>
            <a:pPr marL="0" indent="0">
              <a:buNone/>
            </a:pPr>
            <a:r>
              <a:rPr lang="en-US" sz="1200" dirty="0"/>
              <a:t>5. Ongoing vital signs monitoring including urinary catheter insertion with urine out put monitoring for patient with active bleeding.</a:t>
            </a:r>
          </a:p>
          <a:p>
            <a:pPr marL="0" indent="0">
              <a:buNone/>
            </a:pPr>
            <a:endParaRPr lang="en-US" sz="1200" dirty="0"/>
          </a:p>
          <a:p>
            <a:pPr marL="0" indent="0">
              <a:buNone/>
            </a:pPr>
            <a:endParaRPr lang="en-US" sz="1200" dirty="0"/>
          </a:p>
          <a:p>
            <a:pPr marL="0" indent="0">
              <a:buNone/>
            </a:pPr>
            <a:r>
              <a:rPr lang="en-US" sz="1200" dirty="0"/>
              <a:t>6. Endotracheal intubation should be considered in patients with active ongoing hematemesis or with altered mental status to prevent aspiration</a:t>
            </a:r>
          </a:p>
          <a:p>
            <a:pPr marL="0" indent="0">
              <a:buNone/>
            </a:pPr>
            <a:r>
              <a:rPr lang="en-US" sz="1200" dirty="0"/>
              <a:t> pneumonia.</a:t>
            </a:r>
          </a:p>
          <a:p>
            <a:pPr marL="0" indent="0">
              <a:buNone/>
            </a:pPr>
            <a:endParaRPr lang="en-US" sz="2000" b="1" dirty="0">
              <a:solidFill>
                <a:srgbClr val="FF0000"/>
              </a:solidFill>
            </a:endParaRPr>
          </a:p>
          <a:p>
            <a:pPr marL="0" indent="0">
              <a:buNone/>
            </a:pPr>
            <a:endParaRPr lang="en-US" sz="2000" b="1" dirty="0">
              <a:solidFill>
                <a:srgbClr val="FF0000"/>
              </a:solidFill>
            </a:endParaRPr>
          </a:p>
        </p:txBody>
      </p:sp>
    </p:spTree>
    <p:extLst>
      <p:ext uri="{BB962C8B-B14F-4D97-AF65-F5344CB8AC3E}">
        <p14:creationId xmlns:p14="http://schemas.microsoft.com/office/powerpoint/2010/main" val="26573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000" b="1" dirty="0">
                <a:solidFill>
                  <a:srgbClr val="FF0000"/>
                </a:solidFill>
              </a:rPr>
              <a:t>Initial Medical Therapy :</a:t>
            </a:r>
          </a:p>
          <a:p>
            <a:endParaRPr lang="en-US" sz="2000" b="1" dirty="0">
              <a:solidFill>
                <a:srgbClr val="FF0000"/>
              </a:solidFill>
            </a:endParaRPr>
          </a:p>
          <a:p>
            <a:pPr>
              <a:buFont typeface="Wingdings" panose="05000000000000000000" pitchFamily="2" charset="2"/>
              <a:buChar char="v"/>
            </a:pPr>
            <a:r>
              <a:rPr lang="en-US" sz="1200" b="1" dirty="0"/>
              <a:t>Administration of a PPI is useful for reducing rebleeding rates in patients with PUD.</a:t>
            </a:r>
          </a:p>
          <a:p>
            <a:pPr marL="0" indent="0">
              <a:buNone/>
            </a:pPr>
            <a:endParaRPr lang="en-US" sz="1200" b="1" dirty="0"/>
          </a:p>
          <a:p>
            <a:pPr>
              <a:buFont typeface="Wingdings" panose="05000000000000000000" pitchFamily="2" charset="2"/>
              <a:buChar char="v"/>
            </a:pPr>
            <a:r>
              <a:rPr lang="en-US" sz="1200" b="1" dirty="0"/>
              <a:t>Patients with a strong suspicion of portal hypertension and variceal bleeding should be started empirically on intravenous octreotide (bolus followed by infusion).</a:t>
            </a:r>
          </a:p>
          <a:p>
            <a:pPr>
              <a:buFont typeface="Wingdings" panose="05000000000000000000" pitchFamily="2" charset="2"/>
              <a:buChar char="v"/>
            </a:pPr>
            <a:endParaRPr lang="en-US" sz="1200" b="1" dirty="0"/>
          </a:p>
          <a:p>
            <a:r>
              <a:rPr lang="en-US" sz="2000" b="1" dirty="0">
                <a:solidFill>
                  <a:srgbClr val="FF0000"/>
                </a:solidFill>
              </a:rPr>
              <a:t>Endoscopy :</a:t>
            </a:r>
          </a:p>
          <a:p>
            <a:endParaRPr lang="en-US" sz="2000" b="1" dirty="0">
              <a:solidFill>
                <a:srgbClr val="FF0000"/>
              </a:solidFill>
            </a:endParaRPr>
          </a:p>
          <a:p>
            <a:pPr marL="0" indent="0">
              <a:buNone/>
            </a:pPr>
            <a:r>
              <a:rPr lang="en-US" sz="1200" b="1" dirty="0"/>
              <a:t>GI endoscopy will identify the bleeding site and permit therapeutic hemostasis in most patients with GI bleeding.</a:t>
            </a:r>
          </a:p>
          <a:p>
            <a:pPr marL="0" indent="0">
              <a:buNone/>
            </a:pPr>
            <a:endParaRPr lang="en-US" sz="1200" b="1" dirty="0"/>
          </a:p>
          <a:p>
            <a:pPr marL="0" indent="0">
              <a:buNone/>
            </a:pPr>
            <a:r>
              <a:rPr lang="en-US" sz="1200" b="1" dirty="0"/>
              <a:t>Endoscopy should be done only when it is safe to do so and when the information obtained from the procedure will inﬂuence</a:t>
            </a:r>
          </a:p>
          <a:p>
            <a:pPr marL="0" indent="0">
              <a:buNone/>
            </a:pPr>
            <a:r>
              <a:rPr lang="en-US" sz="1200" b="1" dirty="0"/>
              <a:t>patient care.</a:t>
            </a:r>
          </a:p>
          <a:p>
            <a:pPr marL="0" indent="0">
              <a:buNone/>
            </a:pPr>
            <a:endParaRPr lang="en-US" sz="1200" b="1" dirty="0"/>
          </a:p>
          <a:p>
            <a:r>
              <a:rPr lang="en-US" sz="2000" b="1" dirty="0">
                <a:solidFill>
                  <a:srgbClr val="FF0000"/>
                </a:solidFill>
              </a:rPr>
              <a:t>Endoscopic Hemostasis : </a:t>
            </a:r>
          </a:p>
          <a:p>
            <a:pPr marL="0" indent="0">
              <a:buNone/>
            </a:pPr>
            <a:r>
              <a:rPr lang="en-US" sz="1200" dirty="0"/>
              <a:t>For non variceal lesion This can include :</a:t>
            </a:r>
          </a:p>
          <a:p>
            <a:pPr marL="228600" indent="-228600">
              <a:buAutoNum type="arabicPeriod"/>
            </a:pPr>
            <a:r>
              <a:rPr lang="en-US" sz="1200" dirty="0"/>
              <a:t>thermal contact probe.</a:t>
            </a:r>
          </a:p>
          <a:p>
            <a:pPr marL="0" indent="0">
              <a:buNone/>
            </a:pPr>
            <a:r>
              <a:rPr lang="en-US" sz="1200" dirty="0"/>
              <a:t>2. Noncontact thermal therapy includes argon plasma coagulation and laser.</a:t>
            </a:r>
          </a:p>
          <a:p>
            <a:pPr marL="0" indent="0">
              <a:buNone/>
            </a:pPr>
            <a:r>
              <a:rPr lang="en-US" sz="1200" dirty="0"/>
              <a:t> 3. Injection therapy is most commonly performed with a sclerotherapy needle and submucosal injection of epinephrine, diluted to a concentration of 1 : 10,000 or 1 :20,000, into or around the bleeding site or stigma of hemorrhage.</a:t>
            </a:r>
          </a:p>
          <a:p>
            <a:pPr marL="0" indent="0">
              <a:buNone/>
            </a:pPr>
            <a:r>
              <a:rPr lang="en-US" sz="1200" dirty="0"/>
              <a:t>4. Endoscopic hemoclips (or clips).</a:t>
            </a:r>
          </a:p>
          <a:p>
            <a:pPr marL="0" indent="0">
              <a:buNone/>
            </a:pPr>
            <a:r>
              <a:rPr lang="en-US" sz="1200" dirty="0"/>
              <a:t>5. Hemostatic spray .</a:t>
            </a:r>
          </a:p>
          <a:p>
            <a:pPr marL="0" indent="0">
              <a:buNone/>
            </a:pPr>
            <a:endParaRPr lang="en-US" sz="1200" dirty="0"/>
          </a:p>
          <a:p>
            <a:pPr marL="0" indent="0">
              <a:buNone/>
            </a:pPr>
            <a:r>
              <a:rPr lang="en-US" sz="1200" dirty="0"/>
              <a:t>For variceal bleeding lesion this include :</a:t>
            </a:r>
          </a:p>
          <a:p>
            <a:pPr marL="0" indent="0">
              <a:buNone/>
            </a:pPr>
            <a:endParaRPr lang="en-US" sz="1200" dirty="0"/>
          </a:p>
          <a:p>
            <a:pPr marL="228600" indent="-228600">
              <a:buAutoNum type="arabicPeriod"/>
            </a:pPr>
            <a:r>
              <a:rPr lang="en-US" sz="1200" dirty="0"/>
              <a:t>Endoscopic rubber ligation </a:t>
            </a:r>
          </a:p>
          <a:p>
            <a:pPr marL="0" indent="0">
              <a:buNone/>
            </a:pPr>
            <a:r>
              <a:rPr lang="en-US" sz="1200" dirty="0"/>
              <a:t>2. Injection Sclerotherapy.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647" y="5029200"/>
            <a:ext cx="30765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247" y="5029200"/>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80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23BD-818E-4EF3-3A7D-F9229F84F3AA}"/>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268BC725-3A7B-2C06-EF68-53EC8DBEF7B2}"/>
              </a:ext>
            </a:extLst>
          </p:cNvPr>
          <p:cNvSpPr>
            <a:spLocks noGrp="1"/>
          </p:cNvSpPr>
          <p:nvPr>
            <p:ph idx="1"/>
          </p:nvPr>
        </p:nvSpPr>
        <p:spPr/>
        <p:txBody>
          <a:bodyPr>
            <a:normAutofit/>
          </a:bodyPr>
          <a:lstStyle/>
          <a:p>
            <a:pPr marL="0" indent="0">
              <a:buNone/>
            </a:pPr>
            <a:r>
              <a:rPr lang="en-US" sz="1800" b="1" dirty="0">
                <a:latin typeface="Cambria" panose="02040503050406030204" pitchFamily="18" charset="0"/>
                <a:ea typeface="Cambria" panose="02040503050406030204" pitchFamily="18" charset="0"/>
              </a:rPr>
              <a:t>At end of this lecture , you must be able to :</a:t>
            </a:r>
          </a:p>
          <a:p>
            <a:pPr>
              <a:buAutoNum type="arabicPeriod"/>
            </a:pPr>
            <a:endParaRPr lang="en-US" sz="1800" b="1" dirty="0">
              <a:latin typeface="Cambria" panose="02040503050406030204" pitchFamily="18" charset="0"/>
              <a:ea typeface="Cambria" panose="02040503050406030204" pitchFamily="18" charset="0"/>
            </a:endParaRPr>
          </a:p>
          <a:p>
            <a:pPr>
              <a:buAutoNum type="arabicPeriod"/>
            </a:pPr>
            <a:r>
              <a:rPr lang="en-US" sz="1800" b="1" dirty="0">
                <a:latin typeface="Cambria" panose="02040503050406030204" pitchFamily="18" charset="0"/>
                <a:ea typeface="Cambria" panose="02040503050406030204" pitchFamily="18" charset="0"/>
              </a:rPr>
              <a:t>Know different types of GI bleeding ?</a:t>
            </a:r>
          </a:p>
          <a:p>
            <a:pPr marL="0" indent="0">
              <a:buNone/>
            </a:pPr>
            <a:endParaRPr lang="en-US" sz="1800" b="1" dirty="0">
              <a:latin typeface="Cambria" panose="02040503050406030204" pitchFamily="18" charset="0"/>
              <a:ea typeface="Cambria" panose="02040503050406030204" pitchFamily="18" charset="0"/>
            </a:endParaRPr>
          </a:p>
          <a:p>
            <a:pPr marL="0" indent="0">
              <a:buNone/>
            </a:pPr>
            <a:r>
              <a:rPr lang="en-US" sz="1800" b="1" dirty="0">
                <a:latin typeface="Cambria" panose="02040503050406030204" pitchFamily="18" charset="0"/>
                <a:ea typeface="Cambria" panose="02040503050406030204" pitchFamily="18" charset="0"/>
              </a:rPr>
              <a:t>2. How you differentiate between different types of GI bleeding ?</a:t>
            </a:r>
          </a:p>
          <a:p>
            <a:pPr marL="0" indent="0">
              <a:buNone/>
            </a:pPr>
            <a:endParaRPr lang="en-US" sz="1800" b="1" dirty="0">
              <a:latin typeface="Cambria" panose="02040503050406030204" pitchFamily="18" charset="0"/>
              <a:ea typeface="Cambria" panose="02040503050406030204" pitchFamily="18" charset="0"/>
            </a:endParaRPr>
          </a:p>
          <a:p>
            <a:pPr marL="0" indent="0">
              <a:buNone/>
            </a:pPr>
            <a:r>
              <a:rPr lang="en-US" sz="1800" b="1" dirty="0">
                <a:latin typeface="Cambria" panose="02040503050406030204" pitchFamily="18" charset="0"/>
                <a:ea typeface="Cambria" panose="02040503050406030204" pitchFamily="18" charset="0"/>
              </a:rPr>
              <a:t>3. What is the emergency managements of acute GI bleeding ?</a:t>
            </a:r>
          </a:p>
          <a:p>
            <a:pPr marL="0" indent="0">
              <a:buNone/>
            </a:pPr>
            <a:endParaRPr lang="en-US" sz="1800" b="1" dirty="0">
              <a:latin typeface="Cambria" panose="02040503050406030204" pitchFamily="18" charset="0"/>
              <a:ea typeface="Cambria" panose="02040503050406030204" pitchFamily="18" charset="0"/>
            </a:endParaRPr>
          </a:p>
          <a:p>
            <a:pPr marL="0" indent="0">
              <a:buNone/>
            </a:pPr>
            <a:r>
              <a:rPr lang="en-US" sz="1800" b="1" dirty="0">
                <a:latin typeface="Cambria" panose="02040503050406030204" pitchFamily="18" charset="0"/>
                <a:ea typeface="Cambria" panose="02040503050406030204" pitchFamily="18" charset="0"/>
              </a:rPr>
              <a:t>4. What are the modalities of treatment of GI bleeding ? </a:t>
            </a:r>
          </a:p>
        </p:txBody>
      </p:sp>
    </p:spTree>
    <p:extLst>
      <p:ext uri="{BB962C8B-B14F-4D97-AF65-F5344CB8AC3E}">
        <p14:creationId xmlns:p14="http://schemas.microsoft.com/office/powerpoint/2010/main" val="3900285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anose="05000000000000000000" pitchFamily="2" charset="2"/>
              <a:buChar char="v"/>
            </a:pPr>
            <a:endParaRPr lang="en-US" sz="2000" b="1" dirty="0">
              <a:solidFill>
                <a:srgbClr val="FF0000"/>
              </a:solidFill>
            </a:endParaRPr>
          </a:p>
          <a:p>
            <a:pPr>
              <a:buFont typeface="Wingdings" panose="05000000000000000000" pitchFamily="2" charset="2"/>
              <a:buChar char="v"/>
            </a:pPr>
            <a:r>
              <a:rPr lang="en-US" sz="2000" b="1" dirty="0">
                <a:solidFill>
                  <a:srgbClr val="FF0000"/>
                </a:solidFill>
              </a:rPr>
              <a:t>Angiographic therapy :</a:t>
            </a:r>
          </a:p>
          <a:p>
            <a:pPr marL="0" indent="0">
              <a:buNone/>
            </a:pPr>
            <a:endParaRPr lang="en-US" sz="2000" b="1" dirty="0">
              <a:solidFill>
                <a:srgbClr val="FF0000"/>
              </a:solidFill>
            </a:endParaRPr>
          </a:p>
          <a:p>
            <a:pPr marL="0" indent="0">
              <a:buNone/>
            </a:pPr>
            <a:r>
              <a:rPr lang="en-US" sz="1200" b="1" dirty="0"/>
              <a:t> by embolization of the bleeding vessel.</a:t>
            </a:r>
          </a:p>
          <a:p>
            <a:pPr marL="0" indent="0">
              <a:buNone/>
            </a:pPr>
            <a:endParaRPr lang="en-US" sz="2000" b="1" dirty="0">
              <a:solidFill>
                <a:srgbClr val="FF0000"/>
              </a:solidFill>
            </a:endParaRPr>
          </a:p>
          <a:p>
            <a:pPr>
              <a:buFont typeface="Wingdings" panose="05000000000000000000" pitchFamily="2" charset="2"/>
              <a:buChar char="v"/>
            </a:pPr>
            <a:endParaRPr lang="en-US" sz="2000" b="1" dirty="0">
              <a:solidFill>
                <a:srgbClr val="FF0000"/>
              </a:solidFill>
            </a:endParaRPr>
          </a:p>
          <a:p>
            <a:pPr>
              <a:buFont typeface="Wingdings" panose="05000000000000000000" pitchFamily="2" charset="2"/>
              <a:buChar char="v"/>
            </a:pPr>
            <a:r>
              <a:rPr lang="en-US" sz="2000" b="1" dirty="0">
                <a:solidFill>
                  <a:srgbClr val="FF0000"/>
                </a:solidFill>
              </a:rPr>
              <a:t>Surgery :</a:t>
            </a:r>
            <a:endParaRPr lang="en-US" sz="1200" b="1" dirty="0">
              <a:solidFill>
                <a:srgbClr val="FF0000"/>
              </a:solidFill>
            </a:endParaRPr>
          </a:p>
          <a:p>
            <a:pPr>
              <a:buFont typeface="Wingdings" panose="05000000000000000000" pitchFamily="2" charset="2"/>
              <a:buChar char="v"/>
            </a:pPr>
            <a:endParaRPr lang="en-US" sz="1200" b="1" dirty="0">
              <a:solidFill>
                <a:srgbClr val="FF0000"/>
              </a:solidFill>
            </a:endParaRPr>
          </a:p>
          <a:p>
            <a:pPr marL="0" indent="0">
              <a:buNone/>
            </a:pPr>
            <a:r>
              <a:rPr lang="en-US" sz="1200" b="1" dirty="0"/>
              <a:t>Indication for surgery in GIB:</a:t>
            </a:r>
          </a:p>
          <a:p>
            <a:pPr marL="0" indent="0">
              <a:buNone/>
            </a:pPr>
            <a:endParaRPr lang="en-US" sz="1200" b="1" dirty="0"/>
          </a:p>
          <a:p>
            <a:pPr marL="228600" indent="-228600">
              <a:buAutoNum type="arabicPeriod"/>
            </a:pPr>
            <a:r>
              <a:rPr lang="en-US" sz="1200" b="1" dirty="0"/>
              <a:t>Failure of endoscopic therapy.</a:t>
            </a:r>
          </a:p>
          <a:p>
            <a:pPr marL="0" indent="0">
              <a:buNone/>
            </a:pPr>
            <a:endParaRPr lang="en-US" sz="1200" b="1" dirty="0"/>
          </a:p>
          <a:p>
            <a:pPr marL="0" indent="0">
              <a:buNone/>
            </a:pPr>
            <a:r>
              <a:rPr lang="en-US" sz="1200" b="1" dirty="0"/>
              <a:t>2.When the source of the bleeding cannot be determined in patient with severe massive bleeding.</a:t>
            </a:r>
          </a:p>
          <a:p>
            <a:pPr marL="0" indent="0">
              <a:buNone/>
            </a:pPr>
            <a:endParaRPr lang="en-US" sz="1200" b="1" dirty="0"/>
          </a:p>
          <a:p>
            <a:pPr marL="0" indent="0">
              <a:buNone/>
            </a:pPr>
            <a:r>
              <a:rPr lang="en-US" sz="1200" b="1" dirty="0"/>
              <a:t>3. Patients who have massive hemorrhage and cannot be stabilized hemodynamically.</a:t>
            </a:r>
            <a:endParaRPr lang="en-US" sz="2000" b="1" dirty="0"/>
          </a:p>
          <a:p>
            <a:pPr>
              <a:buFont typeface="Wingdings" panose="05000000000000000000" pitchFamily="2" charset="2"/>
              <a:buChar char="v"/>
            </a:pPr>
            <a:endParaRPr lang="en-US" sz="2000" b="1" dirty="0">
              <a:solidFill>
                <a:srgbClr val="FF0000"/>
              </a:solidFill>
            </a:endParaRPr>
          </a:p>
          <a:p>
            <a:pPr marL="0" indent="0">
              <a:buNone/>
            </a:pPr>
            <a:endParaRPr lang="en-US" sz="2000" b="1" dirty="0">
              <a:solidFill>
                <a:srgbClr val="FF0000"/>
              </a:solidFill>
            </a:endParaRPr>
          </a:p>
        </p:txBody>
      </p:sp>
    </p:spTree>
    <p:extLst>
      <p:ext uri="{BB962C8B-B14F-4D97-AF65-F5344CB8AC3E}">
        <p14:creationId xmlns:p14="http://schemas.microsoft.com/office/powerpoint/2010/main" val="374135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2000" b="1" dirty="0">
                <a:solidFill>
                  <a:srgbClr val="FF0000"/>
                </a:solidFill>
              </a:rPr>
              <a:t>UPPER GI BLEEDING (UGIB) :</a:t>
            </a:r>
          </a:p>
          <a:p>
            <a:pPr marL="0" indent="0">
              <a:buNone/>
            </a:pPr>
            <a:endParaRPr lang="en-US" sz="2000" b="1" dirty="0">
              <a:solidFill>
                <a:srgbClr val="FF0000"/>
              </a:solidFill>
            </a:endParaRPr>
          </a:p>
          <a:p>
            <a:pPr marL="0" indent="0">
              <a:buNone/>
            </a:pPr>
            <a:r>
              <a:rPr lang="en-US" sz="1200" dirty="0"/>
              <a:t>IS bleeding that is proximal to Ligament of Treitz.</a:t>
            </a:r>
          </a:p>
          <a:p>
            <a:pPr marL="0" indent="0">
              <a:buNone/>
            </a:pPr>
            <a:endParaRPr lang="en-US" sz="1200" dirty="0"/>
          </a:p>
          <a:p>
            <a:pPr marL="0" indent="0">
              <a:buNone/>
            </a:pPr>
            <a:r>
              <a:rPr lang="en-US" sz="1200" dirty="0"/>
              <a:t>Etiology of acute UGIB :</a:t>
            </a:r>
          </a:p>
          <a:p>
            <a:pPr marL="228600" indent="-228600">
              <a:buAutoNum type="arabicPeriod"/>
            </a:pPr>
            <a:r>
              <a:rPr lang="en-US" sz="1400" dirty="0"/>
              <a:t>Peptic ulcer : 38%</a:t>
            </a:r>
          </a:p>
          <a:p>
            <a:pPr marL="0" indent="0">
              <a:buNone/>
            </a:pPr>
            <a:r>
              <a:rPr lang="en-US" sz="1200" dirty="0"/>
              <a:t>2. </a:t>
            </a:r>
            <a:r>
              <a:rPr lang="en-US" sz="1400" dirty="0"/>
              <a:t>Gastric or oesophageal varices : 16%</a:t>
            </a:r>
          </a:p>
          <a:p>
            <a:pPr marL="0" indent="0">
              <a:buNone/>
            </a:pPr>
            <a:r>
              <a:rPr lang="en-US" sz="1400" dirty="0"/>
              <a:t>3.Oesophagitis : 13%</a:t>
            </a:r>
          </a:p>
          <a:p>
            <a:pPr marL="0" indent="0">
              <a:buNone/>
            </a:pPr>
            <a:r>
              <a:rPr lang="en-US" sz="1400" dirty="0"/>
              <a:t>4.No cause found</a:t>
            </a:r>
          </a:p>
          <a:p>
            <a:pPr marL="0" indent="0">
              <a:buNone/>
            </a:pPr>
            <a:r>
              <a:rPr lang="en-US" sz="1400" dirty="0"/>
              <a:t>5.UGI tumours</a:t>
            </a:r>
          </a:p>
          <a:p>
            <a:pPr marL="0" indent="0">
              <a:buNone/>
            </a:pPr>
            <a:r>
              <a:rPr lang="en-US" sz="1400" dirty="0"/>
              <a:t>6.Angioectasia</a:t>
            </a:r>
          </a:p>
          <a:p>
            <a:pPr marL="0" indent="0">
              <a:buNone/>
            </a:pPr>
            <a:r>
              <a:rPr lang="en-US" sz="1400" dirty="0"/>
              <a:t>7.Mallory-weiss tear</a:t>
            </a:r>
          </a:p>
          <a:p>
            <a:pPr marL="0" indent="0">
              <a:buNone/>
            </a:pPr>
            <a:r>
              <a:rPr lang="en-US" sz="1400" dirty="0"/>
              <a:t>8.Erosions</a:t>
            </a:r>
          </a:p>
          <a:p>
            <a:pPr marL="0" indent="0">
              <a:buNone/>
            </a:pPr>
            <a:r>
              <a:rPr lang="en-US" sz="1400" dirty="0"/>
              <a:t>9.Dieulafoy lesion</a:t>
            </a:r>
          </a:p>
          <a:p>
            <a:pPr marL="0" indent="0">
              <a:buNone/>
            </a:pPr>
            <a:r>
              <a:rPr lang="en-US" sz="1400" dirty="0"/>
              <a:t>10.Others</a:t>
            </a:r>
          </a:p>
          <a:p>
            <a:pPr marL="0" indent="0">
              <a:buNone/>
            </a:pPr>
            <a:endParaRPr lang="en-US"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3048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0386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038600"/>
            <a:ext cx="310646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23" y="1371600"/>
            <a:ext cx="31146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29051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60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endParaRPr lang="en-US" sz="2000" b="1" dirty="0">
              <a:solidFill>
                <a:srgbClr val="FF0000"/>
              </a:solidFill>
            </a:endParaRPr>
          </a:p>
          <a:p>
            <a:pPr marL="0" indent="0">
              <a:buNone/>
            </a:pPr>
            <a:r>
              <a:rPr lang="en-US" sz="2000" b="1" dirty="0">
                <a:solidFill>
                  <a:srgbClr val="FF0000"/>
                </a:solidFill>
              </a:rPr>
              <a:t>Diagnostic and Therapeutic Approach:</a:t>
            </a:r>
          </a:p>
          <a:p>
            <a:pPr marL="0" indent="0">
              <a:buNone/>
            </a:pPr>
            <a:endParaRPr lang="en-US" sz="2000" b="1" dirty="0">
              <a:solidFill>
                <a:srgbClr val="FF0000"/>
              </a:solidFill>
            </a:endParaRPr>
          </a:p>
          <a:p>
            <a:r>
              <a:rPr lang="en-US" sz="2000" b="1" dirty="0"/>
              <a:t>History</a:t>
            </a:r>
          </a:p>
          <a:p>
            <a:r>
              <a:rPr lang="en-US" sz="2000" b="1" dirty="0"/>
              <a:t>Physical examination </a:t>
            </a:r>
          </a:p>
          <a:p>
            <a:r>
              <a:rPr lang="en-US" sz="2000" b="1" dirty="0"/>
              <a:t>Laboratory testing</a:t>
            </a:r>
          </a:p>
          <a:p>
            <a:r>
              <a:rPr lang="en-US" sz="2000" b="1" dirty="0"/>
              <a:t>Risk factor and Risk Stratification with medical resuscitation and empirical use of PPI or octreotide.</a:t>
            </a:r>
          </a:p>
          <a:p>
            <a:r>
              <a:rPr lang="en-US" sz="2000" b="1" dirty="0"/>
              <a:t>Endoscopic evaluation :</a:t>
            </a:r>
          </a:p>
          <a:p>
            <a:pPr marL="0" indent="0">
              <a:buNone/>
            </a:pPr>
            <a:r>
              <a:rPr lang="en-US" sz="2000" b="1" dirty="0"/>
              <a:t> </a:t>
            </a:r>
            <a:r>
              <a:rPr lang="en-US" sz="1400" dirty="0"/>
              <a:t>For both diagnostic and therapeutic purposes with the usage of endoscopic hemostasis techniques.</a:t>
            </a:r>
            <a:r>
              <a:rPr lang="en-US" sz="2000" b="1" dirty="0"/>
              <a:t> </a:t>
            </a:r>
          </a:p>
          <a:p>
            <a:endParaRPr lang="en-US" sz="2000" b="1" dirty="0"/>
          </a:p>
          <a:p>
            <a:pPr marL="0" indent="0">
              <a:buNone/>
            </a:pPr>
            <a:r>
              <a:rPr lang="en-US" sz="2000" b="1" dirty="0">
                <a:solidFill>
                  <a:srgbClr val="FF0000"/>
                </a:solidFill>
              </a:rPr>
              <a:t>Angiography and Surgery:</a:t>
            </a:r>
          </a:p>
          <a:p>
            <a:pPr marL="0" indent="0">
              <a:buNone/>
            </a:pPr>
            <a:endParaRPr lang="en-US" sz="2000" b="1" dirty="0">
              <a:solidFill>
                <a:srgbClr val="FF0000"/>
              </a:solidFill>
            </a:endParaRPr>
          </a:p>
          <a:p>
            <a:pPr marL="0" indent="0">
              <a:buNone/>
            </a:pPr>
            <a:r>
              <a:rPr lang="en-US" sz="1400" dirty="0"/>
              <a:t>Patients with recurrent bleeding despite 2 sessions of endoscopic hemostasis should be considered for angiographic embolization or surgical therapy.</a:t>
            </a:r>
          </a:p>
          <a:p>
            <a:pPr marL="0" indent="0">
              <a:buNone/>
            </a:pPr>
            <a:endParaRPr lang="en-US" sz="2000" b="1" dirty="0"/>
          </a:p>
        </p:txBody>
      </p:sp>
    </p:spTree>
    <p:extLst>
      <p:ext uri="{BB962C8B-B14F-4D97-AF65-F5344CB8AC3E}">
        <p14:creationId xmlns:p14="http://schemas.microsoft.com/office/powerpoint/2010/main" val="5197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2000" b="1" dirty="0">
                <a:solidFill>
                  <a:srgbClr val="FF0000"/>
                </a:solidFill>
              </a:rPr>
              <a:t>LOWER GI BLEEDING(</a:t>
            </a:r>
            <a:r>
              <a:rPr lang="en-US" sz="2000" b="1" dirty="0"/>
              <a:t>LGIB</a:t>
            </a:r>
            <a:r>
              <a:rPr lang="en-US" sz="2000" b="1" dirty="0">
                <a:solidFill>
                  <a:srgbClr val="FF0000"/>
                </a:solidFill>
              </a:rPr>
              <a:t>):</a:t>
            </a:r>
          </a:p>
          <a:p>
            <a:pPr marL="0" indent="0">
              <a:buNone/>
            </a:pPr>
            <a:r>
              <a:rPr lang="en-US" sz="1200" b="1" dirty="0"/>
              <a:t>It bleeding below ligament of Treitz , LGI bleeding generally signifies bleeding from the colon or anorectum. </a:t>
            </a:r>
          </a:p>
          <a:p>
            <a:pPr marL="0" indent="0">
              <a:buNone/>
            </a:pPr>
            <a:endParaRPr lang="en-US" sz="1200" b="1" dirty="0"/>
          </a:p>
          <a:p>
            <a:pPr marL="0" indent="0">
              <a:buNone/>
            </a:pPr>
            <a:r>
              <a:rPr lang="en-US" sz="1200" b="1" dirty="0"/>
              <a:t> Causes of Severe Hematochezia :</a:t>
            </a:r>
          </a:p>
          <a:p>
            <a:pPr marL="0" indent="0">
              <a:buNone/>
            </a:pPr>
            <a:endParaRPr lang="en-US" sz="1200" b="1" dirty="0">
              <a:solidFill>
                <a:srgbClr val="FF0000"/>
              </a:solidFill>
            </a:endParaRPr>
          </a:p>
          <a:p>
            <a:pPr marL="0" indent="0">
              <a:buNone/>
            </a:pPr>
            <a:r>
              <a:rPr lang="en-US" sz="1200" b="1" dirty="0"/>
              <a:t>1.Diverticulosis : 30 %</a:t>
            </a:r>
          </a:p>
          <a:p>
            <a:pPr marL="0" indent="0">
              <a:buNone/>
            </a:pPr>
            <a:r>
              <a:rPr lang="en-US" sz="1200" b="1" dirty="0"/>
              <a:t>2. Colon cancer or polyps : 18%</a:t>
            </a:r>
          </a:p>
          <a:p>
            <a:pPr marL="0" indent="0">
              <a:buNone/>
            </a:pPr>
            <a:r>
              <a:rPr lang="en-US" sz="1400" dirty="0"/>
              <a:t>3. Colitis : 17 %</a:t>
            </a:r>
          </a:p>
          <a:p>
            <a:pPr marL="0" indent="0">
              <a:buNone/>
            </a:pPr>
            <a:r>
              <a:rPr lang="en-US" sz="1400" dirty="0"/>
              <a:t>4. Ischemic colitis</a:t>
            </a:r>
          </a:p>
          <a:p>
            <a:pPr marL="0" indent="0">
              <a:buNone/>
            </a:pPr>
            <a:r>
              <a:rPr lang="en-US" sz="1400" dirty="0"/>
              <a:t>5. IBD</a:t>
            </a:r>
          </a:p>
          <a:p>
            <a:pPr marL="0" indent="0">
              <a:buNone/>
            </a:pPr>
            <a:r>
              <a:rPr lang="en-US" sz="1400" dirty="0"/>
              <a:t>6. Noninfectious colitis</a:t>
            </a:r>
          </a:p>
          <a:p>
            <a:pPr marL="0" indent="0">
              <a:buNone/>
            </a:pPr>
            <a:r>
              <a:rPr lang="en-US" sz="1400" dirty="0"/>
              <a:t>7. Infectious colitis</a:t>
            </a:r>
          </a:p>
          <a:p>
            <a:pPr marL="0" indent="0">
              <a:buNone/>
            </a:pPr>
            <a:r>
              <a:rPr lang="en-US" sz="1400" dirty="0"/>
              <a:t>8. Angioectasia</a:t>
            </a:r>
          </a:p>
          <a:p>
            <a:pPr marL="0" indent="0">
              <a:buNone/>
            </a:pPr>
            <a:r>
              <a:rPr lang="en-US" sz="1400" dirty="0"/>
              <a:t>9. Postpolypectomy</a:t>
            </a:r>
          </a:p>
          <a:p>
            <a:pPr marL="0" indent="0">
              <a:buNone/>
            </a:pPr>
            <a:r>
              <a:rPr lang="en-US" sz="1400" dirty="0"/>
              <a:t>10. Rectal ulcer</a:t>
            </a:r>
          </a:p>
          <a:p>
            <a:pPr marL="0" indent="0">
              <a:buNone/>
            </a:pPr>
            <a:r>
              <a:rPr lang="en-US" sz="1400" dirty="0"/>
              <a:t>11. Hemorrhoids</a:t>
            </a:r>
          </a:p>
          <a:p>
            <a:pPr marL="0" indent="0">
              <a:buNone/>
            </a:pPr>
            <a:r>
              <a:rPr lang="en-US" sz="1400" dirty="0"/>
              <a:t>12. Anorectal source (unspecifed)</a:t>
            </a:r>
          </a:p>
          <a:p>
            <a:pPr marL="0" indent="0">
              <a:buNone/>
            </a:pPr>
            <a:r>
              <a:rPr lang="en-US" sz="1400" dirty="0"/>
              <a:t>13. Radiation colitis</a:t>
            </a:r>
          </a:p>
          <a:p>
            <a:pPr marL="0" indent="0">
              <a:buNone/>
            </a:pPr>
            <a:r>
              <a:rPr lang="en-US" sz="1400" dirty="0"/>
              <a:t>14. Other</a:t>
            </a:r>
          </a:p>
          <a:p>
            <a:pPr marL="0" indent="0">
              <a:buNone/>
            </a:pPr>
            <a:r>
              <a:rPr lang="en-US" sz="1400" dirty="0"/>
              <a:t>15. Unknown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066800"/>
            <a:ext cx="2895600" cy="232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1068114"/>
            <a:ext cx="3105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392214"/>
            <a:ext cx="3048001" cy="346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1" y="3392215"/>
            <a:ext cx="2952748" cy="346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42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6781800"/>
          </a:xfrm>
        </p:spPr>
        <p:txBody>
          <a:bodyPr>
            <a:normAutofit/>
          </a:bodyPr>
          <a:lstStyle/>
          <a:p>
            <a:pPr marL="0" indent="0">
              <a:buNone/>
            </a:pPr>
            <a:endParaRPr lang="en-US" sz="2000" b="1" dirty="0">
              <a:solidFill>
                <a:srgbClr val="FF0000"/>
              </a:solidFill>
            </a:endParaRPr>
          </a:p>
          <a:p>
            <a:pPr marL="0" indent="0">
              <a:buNone/>
            </a:pPr>
            <a:r>
              <a:rPr lang="en-US" sz="2000" b="1" dirty="0">
                <a:solidFill>
                  <a:srgbClr val="FF0000"/>
                </a:solidFill>
              </a:rPr>
              <a:t>Diagnostic and Therapeutic Approach:</a:t>
            </a:r>
          </a:p>
          <a:p>
            <a:pPr>
              <a:buFont typeface="Wingdings" panose="05000000000000000000" pitchFamily="2" charset="2"/>
              <a:buChar char="v"/>
            </a:pPr>
            <a:r>
              <a:rPr lang="en-US" sz="2000" b="1" dirty="0"/>
              <a:t>History</a:t>
            </a:r>
          </a:p>
          <a:p>
            <a:pPr>
              <a:buFont typeface="Wingdings" panose="05000000000000000000" pitchFamily="2" charset="2"/>
              <a:buChar char="v"/>
            </a:pPr>
            <a:r>
              <a:rPr lang="en-US" sz="2000" b="1" dirty="0"/>
              <a:t>Physical examination </a:t>
            </a:r>
          </a:p>
          <a:p>
            <a:pPr>
              <a:buFont typeface="Wingdings" panose="05000000000000000000" pitchFamily="2" charset="2"/>
              <a:buChar char="v"/>
            </a:pPr>
            <a:r>
              <a:rPr lang="en-US" sz="2000" b="1" dirty="0"/>
              <a:t>Laboratory testing</a:t>
            </a:r>
          </a:p>
          <a:p>
            <a:pPr>
              <a:buFont typeface="Wingdings" panose="05000000000000000000" pitchFamily="2" charset="2"/>
              <a:buChar char="v"/>
            </a:pPr>
            <a:r>
              <a:rPr lang="en-US" sz="2000" b="1" dirty="0"/>
              <a:t>Risk factor and Risk Stratification with medical resuscitation</a:t>
            </a:r>
          </a:p>
          <a:p>
            <a:pPr>
              <a:buFont typeface="Wingdings" panose="05000000000000000000" pitchFamily="2" charset="2"/>
              <a:buChar char="v"/>
            </a:pPr>
            <a:r>
              <a:rPr lang="en-US" sz="2000" b="1" dirty="0"/>
              <a:t>Endoscopic evaluation : include the following :</a:t>
            </a:r>
          </a:p>
          <a:p>
            <a:pPr>
              <a:buAutoNum type="arabicPeriod"/>
            </a:pPr>
            <a:r>
              <a:rPr lang="en-US" sz="1600" b="1" dirty="0">
                <a:solidFill>
                  <a:srgbClr val="C00000"/>
                </a:solidFill>
              </a:rPr>
              <a:t>Anoscopy : </a:t>
            </a:r>
          </a:p>
          <a:p>
            <a:pPr marL="0" indent="0">
              <a:buNone/>
            </a:pPr>
            <a:endParaRPr lang="en-US" sz="1600" b="1" dirty="0">
              <a:solidFill>
                <a:srgbClr val="C00000"/>
              </a:solidFill>
            </a:endParaRPr>
          </a:p>
          <a:p>
            <a:pPr marL="0" indent="0">
              <a:buNone/>
            </a:pPr>
            <a:r>
              <a:rPr lang="en-US" sz="1200" b="1" dirty="0">
                <a:solidFill>
                  <a:srgbClr val="C00000"/>
                </a:solidFill>
              </a:rPr>
              <a:t>Anoscopy can be useful for patients in whom actively bleeding internal hemorrhoids or other anorectal disorders (e.g., fissures, fistulas, </a:t>
            </a:r>
          </a:p>
          <a:p>
            <a:pPr marL="0" indent="0">
              <a:buNone/>
            </a:pPr>
            <a:r>
              <a:rPr lang="en-US" sz="1200" b="1" dirty="0">
                <a:solidFill>
                  <a:srgbClr val="C00000"/>
                </a:solidFill>
              </a:rPr>
              <a:t>proctitis) are suspected and allows immediate treatment with rubber band ligation </a:t>
            </a:r>
          </a:p>
          <a:p>
            <a:pPr marL="0" indent="0">
              <a:buNone/>
            </a:pPr>
            <a:endParaRPr lang="en-US" sz="1600" b="1" dirty="0">
              <a:solidFill>
                <a:srgbClr val="C00000"/>
              </a:solidFill>
            </a:endParaRPr>
          </a:p>
          <a:p>
            <a:pPr marL="0" indent="0">
              <a:buNone/>
            </a:pPr>
            <a:r>
              <a:rPr lang="en-US" sz="1600" b="1" dirty="0">
                <a:solidFill>
                  <a:srgbClr val="C00000"/>
                </a:solidFill>
              </a:rPr>
              <a:t>2.Flexible Sigmoidoscopy: </a:t>
            </a:r>
          </a:p>
          <a:p>
            <a:pPr marL="0" indent="0">
              <a:buNone/>
            </a:pPr>
            <a:endParaRPr lang="en-US" sz="1600" b="1" dirty="0">
              <a:solidFill>
                <a:srgbClr val="C00000"/>
              </a:solidFill>
            </a:endParaRPr>
          </a:p>
          <a:p>
            <a:pPr marL="0" indent="0">
              <a:buNone/>
            </a:pPr>
            <a:r>
              <a:rPr lang="en-US" sz="1200" b="1" dirty="0"/>
              <a:t>Flexible sigmoidoscopy can evaluate the rectum and left side of the colon for a bleeding site and can be performed without a standard </a:t>
            </a:r>
          </a:p>
          <a:p>
            <a:pPr marL="0" indent="0">
              <a:buNone/>
            </a:pPr>
            <a:r>
              <a:rPr lang="en-US" sz="1200" b="1" dirty="0"/>
              <a:t>colonoscopy bowel preparation.</a:t>
            </a:r>
          </a:p>
          <a:p>
            <a:pPr marL="0" indent="0">
              <a:buNone/>
            </a:pPr>
            <a:r>
              <a:rPr lang="en-US" sz="1200" b="1" dirty="0"/>
              <a:t>An urgent ﬂexible sigmoidoscopy can be useful for patients suspected of having a solitary rectal ulcer, UC, radiation proctitis, ischemic </a:t>
            </a:r>
          </a:p>
          <a:p>
            <a:pPr marL="0" indent="0">
              <a:buNone/>
            </a:pPr>
            <a:r>
              <a:rPr lang="en-US" sz="1200" b="1" dirty="0"/>
              <a:t>colitis, postpolypectomy bleeding (in the rectosigmoid), or internal hemorrhoids. It also can be therapeutics.</a:t>
            </a:r>
          </a:p>
          <a:p>
            <a:pPr marL="0" indent="0">
              <a:buNone/>
            </a:pPr>
            <a:endParaRPr lang="en-US" sz="1200" b="1" dirty="0"/>
          </a:p>
          <a:p>
            <a:pPr marL="0" indent="0">
              <a:buNone/>
            </a:pPr>
            <a:r>
              <a:rPr lang="en-US" sz="1200" b="1" dirty="0">
                <a:solidFill>
                  <a:srgbClr val="C00000"/>
                </a:solidFill>
              </a:rPr>
              <a:t>3. Colonoscopy : </a:t>
            </a:r>
          </a:p>
          <a:p>
            <a:pPr marL="0" indent="0">
              <a:buNone/>
            </a:pPr>
            <a:endParaRPr lang="en-US" sz="1200" b="1" dirty="0">
              <a:solidFill>
                <a:srgbClr val="C00000"/>
              </a:solidFill>
            </a:endParaRPr>
          </a:p>
          <a:p>
            <a:pPr marL="0" indent="0">
              <a:buNone/>
            </a:pPr>
            <a:r>
              <a:rPr lang="en-US" sz="1200" b="1" dirty="0">
                <a:solidFill>
                  <a:srgbClr val="C00000"/>
                </a:solidFill>
              </a:rPr>
              <a:t>Require bowel preparations and it is used for both diagnosis and treatment of proximal colonic lesions proximal to the splenic flexure.</a:t>
            </a:r>
          </a:p>
          <a:p>
            <a:pPr marL="0" indent="0">
              <a:buNone/>
            </a:pPr>
            <a:endParaRPr lang="en-US" sz="1200" b="1" dirty="0">
              <a:solidFill>
                <a:srgbClr val="C00000"/>
              </a:solidFill>
            </a:endParaRPr>
          </a:p>
          <a:p>
            <a:pPr marL="0" indent="0">
              <a:buNone/>
            </a:pPr>
            <a:r>
              <a:rPr lang="en-US" sz="1200" b="1" dirty="0"/>
              <a:t> </a:t>
            </a:r>
          </a:p>
        </p:txBody>
      </p:sp>
    </p:spTree>
    <p:extLst>
      <p:ext uri="{BB962C8B-B14F-4D97-AF65-F5344CB8AC3E}">
        <p14:creationId xmlns:p14="http://schemas.microsoft.com/office/powerpoint/2010/main" val="100299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1200" dirty="0">
                <a:solidFill>
                  <a:srgbClr val="C00000"/>
                </a:solidFill>
              </a:rPr>
              <a:t>4</a:t>
            </a:r>
            <a:r>
              <a:rPr lang="en-US" sz="1200" dirty="0"/>
              <a:t>. </a:t>
            </a:r>
            <a:r>
              <a:rPr lang="en-US" sz="1400" dirty="0">
                <a:solidFill>
                  <a:srgbClr val="C00000"/>
                </a:solidFill>
              </a:rPr>
              <a:t>Radionuclide Imaging:</a:t>
            </a:r>
          </a:p>
          <a:p>
            <a:pPr marL="0" indent="0">
              <a:buNone/>
            </a:pPr>
            <a:r>
              <a:rPr lang="en-US" sz="1200" dirty="0"/>
              <a:t>Radionuclide imaging involves injecting a radiolabeled substance into the patient’s bloodstream and performing serial scintigraphy to detect focal collections of radiolabeled material</a:t>
            </a:r>
          </a:p>
          <a:p>
            <a:pPr marL="0" indent="0">
              <a:buNone/>
            </a:pPr>
            <a:r>
              <a:rPr lang="en-US" sz="1200" dirty="0"/>
              <a:t>This technique has been reported to detect bleeding at a rate as low as 0.04 mL/min</a:t>
            </a:r>
          </a:p>
          <a:p>
            <a:pPr marL="0" indent="0">
              <a:buNone/>
            </a:pPr>
            <a:endParaRPr lang="en-US" sz="1200" dirty="0"/>
          </a:p>
          <a:p>
            <a:pPr marL="0" indent="0">
              <a:buNone/>
            </a:pPr>
            <a:r>
              <a:rPr lang="en-US" sz="1200" dirty="0"/>
              <a:t>Radionuclide imaging may be helpful in cases of obscure GI bleeding (see later) or prior to angiography to help localize a lesion, particularly if an early scan (e.g., 30 minutes to 4 hours after injection of the radiolabeled material) is positive for red blood cell extravasation.</a:t>
            </a:r>
          </a:p>
          <a:p>
            <a:pPr marL="0" indent="0">
              <a:buNone/>
            </a:pPr>
            <a:endParaRPr lang="en-US" sz="1200" dirty="0"/>
          </a:p>
          <a:p>
            <a:pPr marL="0" indent="0">
              <a:buNone/>
            </a:pPr>
            <a:r>
              <a:rPr lang="en-US" sz="1200" dirty="0">
                <a:solidFill>
                  <a:srgbClr val="C00000"/>
                </a:solidFill>
              </a:rPr>
              <a:t>5. Angiography:</a:t>
            </a:r>
          </a:p>
          <a:p>
            <a:pPr marL="0" indent="0">
              <a:buNone/>
            </a:pPr>
            <a:r>
              <a:rPr lang="en-US" sz="1200" dirty="0">
                <a:solidFill>
                  <a:srgbClr val="C00000"/>
                </a:solidFill>
              </a:rPr>
              <a:t>It is invasive and involve the use of contrast media .</a:t>
            </a:r>
          </a:p>
          <a:p>
            <a:pPr marL="0" indent="0">
              <a:buNone/>
            </a:pPr>
            <a:r>
              <a:rPr lang="en-US" sz="1200" dirty="0">
                <a:solidFill>
                  <a:srgbClr val="C00000"/>
                </a:solidFill>
              </a:rPr>
              <a:t>Angiography is most likely to detect a site of bleeding when the rate of arterial bleeding is at least 0.5 mL/min.</a:t>
            </a:r>
          </a:p>
          <a:p>
            <a:pPr marL="0" indent="0">
              <a:buNone/>
            </a:pPr>
            <a:r>
              <a:rPr lang="en-US" sz="1200" dirty="0">
                <a:solidFill>
                  <a:srgbClr val="C00000"/>
                </a:solidFill>
              </a:rPr>
              <a:t>It is both diagnostic and therapeutic by embolization of the culprit vessel.</a:t>
            </a:r>
          </a:p>
          <a:p>
            <a:pPr marL="0" indent="0">
              <a:buNone/>
            </a:pPr>
            <a:endParaRPr lang="en-US" sz="1200" dirty="0">
              <a:solidFill>
                <a:srgbClr val="C00000"/>
              </a:solidFill>
            </a:endParaRPr>
          </a:p>
          <a:p>
            <a:pPr marL="0" indent="0">
              <a:buNone/>
            </a:pPr>
            <a:r>
              <a:rPr lang="en-US" sz="1200" dirty="0">
                <a:solidFill>
                  <a:srgbClr val="C00000"/>
                </a:solidFill>
              </a:rPr>
              <a:t>6. CT and CT Colonography:</a:t>
            </a:r>
          </a:p>
          <a:p>
            <a:pPr marL="0" indent="0">
              <a:buNone/>
            </a:pPr>
            <a:r>
              <a:rPr lang="en-US" sz="1200" dirty="0">
                <a:solidFill>
                  <a:srgbClr val="C00000"/>
                </a:solidFill>
              </a:rPr>
              <a:t>Multidetector CT can identify abnormalities in the colon that could be a source of bleeding, such as diverticulosis, colitis, masses, and varices.</a:t>
            </a:r>
          </a:p>
          <a:p>
            <a:pPr marL="0" indent="0">
              <a:buNone/>
            </a:pPr>
            <a:r>
              <a:rPr lang="en-US" sz="1200" dirty="0">
                <a:solidFill>
                  <a:srgbClr val="C00000"/>
                </a:solidFill>
              </a:rPr>
              <a:t>It involve the use of contrast medium and risk of radiation exposure.</a:t>
            </a:r>
          </a:p>
          <a:p>
            <a:pPr marL="0" indent="0">
              <a:buNone/>
            </a:pPr>
            <a:endParaRPr lang="en-US" sz="1200" dirty="0">
              <a:solidFill>
                <a:srgbClr val="C00000"/>
              </a:solidFill>
            </a:endParaRPr>
          </a:p>
          <a:p>
            <a:pPr marL="0" indent="0">
              <a:buNone/>
            </a:pPr>
            <a:r>
              <a:rPr lang="en-US" sz="1200" dirty="0">
                <a:solidFill>
                  <a:srgbClr val="C00000"/>
                </a:solidFill>
              </a:rPr>
              <a:t>7. Barium Enema :</a:t>
            </a:r>
          </a:p>
          <a:p>
            <a:pPr marL="0" indent="0">
              <a:buNone/>
            </a:pPr>
            <a:r>
              <a:rPr lang="en-US" sz="1200" dirty="0">
                <a:solidFill>
                  <a:srgbClr val="C00000"/>
                </a:solidFill>
              </a:rPr>
              <a:t>This test is rarely diagnostic, because it cannot demonstrate vascular lesions and may be misleading if only diverticula are seen.</a:t>
            </a:r>
          </a:p>
          <a:p>
            <a:pPr marL="0" indent="0">
              <a:buNone/>
            </a:pPr>
            <a:r>
              <a:rPr lang="en-US" sz="1200" dirty="0">
                <a:solidFill>
                  <a:srgbClr val="C00000"/>
                </a:solidFill>
              </a:rPr>
              <a:t>Emergency barium enema has no role in patients with LGI bleeding. </a:t>
            </a:r>
          </a:p>
          <a:p>
            <a:pPr marL="0" indent="0">
              <a:buNone/>
            </a:pPr>
            <a:endParaRPr lang="en-US" sz="1200" dirty="0">
              <a:solidFill>
                <a:srgbClr val="C00000"/>
              </a:solidFill>
            </a:endParaRPr>
          </a:p>
          <a:p>
            <a:pPr marL="0" indent="0">
              <a:buNone/>
            </a:pPr>
            <a:r>
              <a:rPr lang="en-US" sz="1200" dirty="0">
                <a:solidFill>
                  <a:srgbClr val="C00000"/>
                </a:solidFill>
              </a:rPr>
              <a:t>Medical and endoscopic treatment :</a:t>
            </a:r>
          </a:p>
          <a:p>
            <a:pPr marL="0" indent="0">
              <a:buNone/>
            </a:pPr>
            <a:r>
              <a:rPr lang="en-US" sz="1200" dirty="0">
                <a:solidFill>
                  <a:srgbClr val="C00000"/>
                </a:solidFill>
              </a:rPr>
              <a:t>Most LGIB are self-limited and medical support involve the use of I.V. fluid and blood transfusion for resuscitation of patient with significant bleeding.</a:t>
            </a:r>
          </a:p>
          <a:p>
            <a:pPr marL="0" indent="0">
              <a:buNone/>
            </a:pPr>
            <a:r>
              <a:rPr lang="en-US" sz="1200" dirty="0">
                <a:solidFill>
                  <a:srgbClr val="C00000"/>
                </a:solidFill>
              </a:rPr>
              <a:t>Endoscopic hemostasis include the use of endoscopic banding, thermal endoscopic therapy , injection therapy and hemostatic clipping of the culprit vessel.</a:t>
            </a:r>
          </a:p>
          <a:p>
            <a:pPr marL="0" indent="0">
              <a:buNone/>
            </a:pPr>
            <a:endParaRPr lang="en-US" sz="1200" dirty="0">
              <a:solidFill>
                <a:srgbClr val="C00000"/>
              </a:solidFill>
            </a:endParaRPr>
          </a:p>
          <a:p>
            <a:pPr marL="0" indent="0">
              <a:buNone/>
            </a:pPr>
            <a:r>
              <a:rPr lang="en-US" sz="1200" dirty="0">
                <a:solidFill>
                  <a:srgbClr val="C00000"/>
                </a:solidFill>
              </a:rPr>
              <a:t>Role of Surgery:</a:t>
            </a:r>
          </a:p>
          <a:p>
            <a:pPr marL="0" indent="0">
              <a:buNone/>
            </a:pPr>
            <a:r>
              <a:rPr lang="en-US" sz="1200" dirty="0">
                <a:solidFill>
                  <a:srgbClr val="C00000"/>
                </a:solidFill>
              </a:rPr>
              <a:t>The main indications for surgery are malignancy, diffuse bleeding that fails to cease with medical therapy (as in ischemic or UC), and recurrent bleeding from a diverticulum.</a:t>
            </a:r>
          </a:p>
        </p:txBody>
      </p:sp>
    </p:spTree>
    <p:extLst>
      <p:ext uri="{BB962C8B-B14F-4D97-AF65-F5344CB8AC3E}">
        <p14:creationId xmlns:p14="http://schemas.microsoft.com/office/powerpoint/2010/main" val="141865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000" b="1" dirty="0">
                <a:solidFill>
                  <a:srgbClr val="FF0000"/>
                </a:solidFill>
              </a:rPr>
              <a:t>OBSCURE GI BLEEDING:</a:t>
            </a:r>
          </a:p>
          <a:p>
            <a:pPr marL="0" indent="0">
              <a:buNone/>
            </a:pPr>
            <a:endParaRPr lang="en-US" sz="2000" b="1" dirty="0">
              <a:solidFill>
                <a:srgbClr val="FF0000"/>
              </a:solidFill>
            </a:endParaRPr>
          </a:p>
          <a:p>
            <a:pPr marL="0" indent="0">
              <a:buNone/>
            </a:pPr>
            <a:r>
              <a:rPr lang="en-US" sz="1200" b="1" dirty="0"/>
              <a:t>Obscure GI bleeding is commonly defned as GI bleeding of uncertain cause after a nondiagnostic upper endoscopy, colonoscopy, and barium small bowel follow-through.</a:t>
            </a:r>
          </a:p>
          <a:p>
            <a:pPr marL="0" indent="0">
              <a:buNone/>
            </a:pPr>
            <a:r>
              <a:rPr lang="en-US" sz="1200" b="1" dirty="0"/>
              <a:t>It can be either : </a:t>
            </a:r>
          </a:p>
          <a:p>
            <a:r>
              <a:rPr lang="en-US" sz="1200" b="1" dirty="0"/>
              <a:t>Overt obscure GI bleeding : refers to visible acute GI bleeding (e.g., melena, maroon stool, hematochezia) in patients with a nondiagnostic upper endoscopy, colonoscopy, and small bowel series.</a:t>
            </a:r>
          </a:p>
          <a:p>
            <a:r>
              <a:rPr lang="en-US" sz="1200" b="1" dirty="0"/>
              <a:t>Occult obscure GI bleeding : refers to a positive fecal occult blood test result, usually in association with unexplained iron defciency anemia</a:t>
            </a:r>
          </a:p>
          <a:p>
            <a:pPr marL="0" indent="0">
              <a:buNone/>
            </a:pPr>
            <a:endParaRPr lang="en-US" sz="1200" b="1" dirty="0"/>
          </a:p>
          <a:p>
            <a:pPr marL="0" indent="0">
              <a:buNone/>
            </a:pPr>
            <a:r>
              <a:rPr lang="en-US" sz="1400" b="1" dirty="0"/>
              <a:t>Causes of Obscure GI Bleeding:</a:t>
            </a:r>
          </a:p>
          <a:p>
            <a:pPr marL="0" indent="0">
              <a:buNone/>
            </a:pPr>
            <a:r>
              <a:rPr lang="en-US" sz="1400" b="1" dirty="0">
                <a:solidFill>
                  <a:srgbClr val="FF0000"/>
                </a:solidFill>
              </a:rPr>
              <a:t>Upper GI Tract:</a:t>
            </a:r>
          </a:p>
          <a:p>
            <a:pPr marL="0" indent="0">
              <a:buNone/>
            </a:pPr>
            <a:r>
              <a:rPr lang="en-US" sz="1200" b="1" dirty="0"/>
              <a:t>Cameron’s lesions</a:t>
            </a:r>
          </a:p>
          <a:p>
            <a:pPr marL="0" indent="0">
              <a:buNone/>
            </a:pPr>
            <a:r>
              <a:rPr lang="en-US" sz="1200" b="1" dirty="0"/>
              <a:t>Dieulafoy’s lesions</a:t>
            </a:r>
          </a:p>
          <a:p>
            <a:pPr marL="0" indent="0">
              <a:buNone/>
            </a:pPr>
            <a:r>
              <a:rPr lang="en-US" sz="1200" b="1" dirty="0"/>
              <a:t>Gastric antral vascular ectasia</a:t>
            </a:r>
          </a:p>
          <a:p>
            <a:pPr marL="0" indent="0">
              <a:buNone/>
            </a:pPr>
            <a:r>
              <a:rPr lang="en-US" sz="1600" b="1" dirty="0">
                <a:solidFill>
                  <a:srgbClr val="FF0000"/>
                </a:solidFill>
              </a:rPr>
              <a:t>Small Intestine</a:t>
            </a:r>
          </a:p>
          <a:p>
            <a:pPr marL="0" indent="0">
              <a:buNone/>
            </a:pPr>
            <a:r>
              <a:rPr lang="en-US" sz="1200" b="1" dirty="0"/>
              <a:t>Angioectasia</a:t>
            </a:r>
          </a:p>
          <a:p>
            <a:pPr marL="0" indent="0">
              <a:buNone/>
            </a:pPr>
            <a:r>
              <a:rPr lang="en-US" sz="1200" b="1" dirty="0"/>
              <a:t>Aortoenteric fistula</a:t>
            </a:r>
          </a:p>
          <a:p>
            <a:pPr marL="0" indent="0">
              <a:buNone/>
            </a:pPr>
            <a:r>
              <a:rPr lang="en-US" sz="1200" b="1" dirty="0"/>
              <a:t>Dieulafoy’s lesion</a:t>
            </a:r>
          </a:p>
          <a:p>
            <a:pPr marL="0" indent="0">
              <a:buNone/>
            </a:pPr>
            <a:r>
              <a:rPr lang="en-US" sz="1200" b="1" dirty="0"/>
              <a:t>Diverticulosis</a:t>
            </a:r>
          </a:p>
          <a:p>
            <a:pPr marL="0" indent="0">
              <a:buNone/>
            </a:pPr>
            <a:r>
              <a:rPr lang="en-US" sz="1200" b="1" dirty="0"/>
              <a:t>Meckel’s diverticulum</a:t>
            </a:r>
          </a:p>
          <a:p>
            <a:pPr marL="0" indent="0">
              <a:buNone/>
            </a:pPr>
            <a:r>
              <a:rPr lang="en-US" sz="1200" b="1" dirty="0"/>
              <a:t>Neoplasm</a:t>
            </a:r>
          </a:p>
          <a:p>
            <a:pPr marL="0" indent="0">
              <a:buNone/>
            </a:pPr>
            <a:r>
              <a:rPr lang="en-US" sz="1200" b="1" dirty="0"/>
              <a:t>Pancreatic or biliary disease</a:t>
            </a:r>
          </a:p>
          <a:p>
            <a:pPr marL="0" indent="0">
              <a:buNone/>
            </a:pPr>
            <a:r>
              <a:rPr lang="en-US" sz="1200" b="1" dirty="0"/>
              <a:t>Ulceration</a:t>
            </a:r>
          </a:p>
          <a:p>
            <a:pPr marL="0" indent="0">
              <a:buNone/>
            </a:pPr>
            <a:r>
              <a:rPr lang="en-US" sz="1600" b="1" dirty="0">
                <a:solidFill>
                  <a:srgbClr val="FF0000"/>
                </a:solidFill>
              </a:rPr>
              <a:t>Colon</a:t>
            </a:r>
          </a:p>
          <a:p>
            <a:pPr marL="0" indent="0">
              <a:buNone/>
            </a:pPr>
            <a:r>
              <a:rPr lang="en-US" sz="1200" b="1" dirty="0"/>
              <a:t>Angioectasia</a:t>
            </a:r>
          </a:p>
          <a:p>
            <a:pPr marL="0" indent="0">
              <a:buNone/>
            </a:pPr>
            <a:r>
              <a:rPr lang="en-US" sz="1200" b="1" dirty="0"/>
              <a:t>Diverticulosis</a:t>
            </a:r>
          </a:p>
          <a:p>
            <a:pPr marL="0" indent="0">
              <a:buNone/>
            </a:pPr>
            <a:r>
              <a:rPr lang="en-US" sz="1200" b="1" dirty="0"/>
              <a:t>Hemorrhoids</a:t>
            </a:r>
          </a:p>
          <a:p>
            <a:pPr marL="0" indent="0">
              <a:buNone/>
            </a:pPr>
            <a:r>
              <a:rPr lang="en-US" sz="1200" b="1" dirty="0"/>
              <a:t>Varices</a:t>
            </a:r>
          </a:p>
          <a:p>
            <a:pPr marL="0" indent="0">
              <a:buNone/>
            </a:pPr>
            <a:endParaRPr lang="en-US" sz="1200" b="1" dirty="0"/>
          </a:p>
        </p:txBody>
      </p:sp>
    </p:spTree>
    <p:extLst>
      <p:ext uri="{BB962C8B-B14F-4D97-AF65-F5344CB8AC3E}">
        <p14:creationId xmlns:p14="http://schemas.microsoft.com/office/powerpoint/2010/main" val="286532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r>
              <a:rPr lang="en-US" sz="1600" b="1" dirty="0">
                <a:solidFill>
                  <a:srgbClr val="FF0000"/>
                </a:solidFill>
              </a:rPr>
              <a:t>According to the patient age : Obscure GI bleeding can be attributed :</a:t>
            </a:r>
          </a:p>
          <a:p>
            <a:pPr marL="0" indent="0">
              <a:buNone/>
            </a:pPr>
            <a:endParaRPr lang="en-US" sz="1600" b="1" dirty="0">
              <a:solidFill>
                <a:srgbClr val="FF0000"/>
              </a:solidFill>
            </a:endParaRPr>
          </a:p>
          <a:p>
            <a:pPr>
              <a:buFont typeface="Wingdings" panose="05000000000000000000" pitchFamily="2" charset="2"/>
              <a:buChar char="v"/>
            </a:pPr>
            <a:endParaRPr lang="en-US" sz="1600" dirty="0"/>
          </a:p>
          <a:p>
            <a:pPr>
              <a:buFont typeface="Wingdings" panose="05000000000000000000" pitchFamily="2" charset="2"/>
              <a:buChar char="v"/>
            </a:pPr>
            <a:r>
              <a:rPr lang="en-US" sz="1600" dirty="0"/>
              <a:t>Below age of 40 years the cause is usually due to :</a:t>
            </a:r>
          </a:p>
          <a:p>
            <a:pPr marL="0" indent="0">
              <a:buNone/>
            </a:pPr>
            <a:r>
              <a:rPr lang="en-US" sz="1600" dirty="0">
                <a:solidFill>
                  <a:srgbClr val="FF0000"/>
                </a:solidFill>
              </a:rPr>
              <a:t>Small bowel tumor, Meckel’s diverticulum, or Crohn’s disease.</a:t>
            </a:r>
          </a:p>
          <a:p>
            <a:pPr marL="0" indent="0">
              <a:buNone/>
            </a:pPr>
            <a:r>
              <a:rPr lang="en-US" sz="1600" dirty="0"/>
              <a:t> </a:t>
            </a:r>
          </a:p>
          <a:p>
            <a:pPr>
              <a:buFont typeface="Wingdings" panose="05000000000000000000" pitchFamily="2" charset="2"/>
              <a:buChar char="v"/>
            </a:pPr>
            <a:endParaRPr lang="en-US" sz="1600" dirty="0"/>
          </a:p>
          <a:p>
            <a:pPr>
              <a:buFont typeface="Wingdings" panose="05000000000000000000" pitchFamily="2" charset="2"/>
              <a:buChar char="v"/>
            </a:pPr>
            <a:endParaRPr lang="en-US" sz="1600" dirty="0"/>
          </a:p>
          <a:p>
            <a:pPr>
              <a:buFont typeface="Wingdings" panose="05000000000000000000" pitchFamily="2" charset="2"/>
              <a:buChar char="v"/>
            </a:pPr>
            <a:endParaRPr lang="en-US" sz="1600" dirty="0"/>
          </a:p>
          <a:p>
            <a:pPr>
              <a:buFont typeface="Wingdings" panose="05000000000000000000" pitchFamily="2" charset="2"/>
              <a:buChar char="v"/>
            </a:pPr>
            <a:endParaRPr lang="en-US" sz="1600" dirty="0"/>
          </a:p>
          <a:p>
            <a:pPr>
              <a:buFont typeface="Wingdings" panose="05000000000000000000" pitchFamily="2" charset="2"/>
              <a:buChar char="v"/>
            </a:pPr>
            <a:r>
              <a:rPr lang="en-US" sz="1600" dirty="0"/>
              <a:t>Above the age of 40 years  the cause is usually due to :</a:t>
            </a:r>
          </a:p>
          <a:p>
            <a:pPr marL="0" indent="0">
              <a:buNone/>
            </a:pPr>
            <a:r>
              <a:rPr lang="en-US" sz="1600" dirty="0">
                <a:solidFill>
                  <a:srgbClr val="FF0000"/>
                </a:solidFill>
              </a:rPr>
              <a:t>Angioectasias or NSAID-induced ulcer</a:t>
            </a:r>
            <a:r>
              <a:rPr lang="en-US" sz="1600" dirty="0"/>
              <a:t>.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99642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0" indent="0">
              <a:buNone/>
            </a:pPr>
            <a:r>
              <a:rPr lang="en-US" sz="2000" b="1" dirty="0">
                <a:solidFill>
                  <a:srgbClr val="FF0000"/>
                </a:solidFill>
              </a:rPr>
              <a:t>Diagnostic approach of overt obscure GIB:</a:t>
            </a:r>
          </a:p>
          <a:p>
            <a:pPr marL="0" indent="0" algn="ctr">
              <a:buNone/>
            </a:pPr>
            <a:r>
              <a:rPr lang="en-US" sz="1400" b="1" dirty="0"/>
              <a:t>Overt  Obscure GIB</a:t>
            </a:r>
          </a:p>
          <a:p>
            <a:pPr marL="0" indent="0" algn="ctr">
              <a:buNone/>
            </a:pPr>
            <a:r>
              <a:rPr lang="en-US" sz="1400" b="1" dirty="0"/>
              <a:t>                                                                                         positive</a:t>
            </a:r>
          </a:p>
          <a:p>
            <a:pPr marL="0" indent="0" algn="ctr">
              <a:buNone/>
            </a:pPr>
            <a:r>
              <a:rPr lang="en-US" sz="1400" b="1" dirty="0"/>
              <a:t>                                                                         Repeat endoscopy if warranted                                  Treat accordingly</a:t>
            </a:r>
          </a:p>
          <a:p>
            <a:pPr marL="0" indent="0" algn="ctr">
              <a:buNone/>
            </a:pPr>
            <a:r>
              <a:rPr lang="en-US" sz="1400" b="1" dirty="0"/>
              <a:t>Negative</a:t>
            </a:r>
          </a:p>
          <a:p>
            <a:pPr marL="0" indent="0" algn="ctr">
              <a:buNone/>
            </a:pPr>
            <a:endParaRPr lang="en-US" sz="1400" b="1" dirty="0"/>
          </a:p>
          <a:p>
            <a:pPr marL="0" indent="0" algn="ctr">
              <a:buNone/>
            </a:pPr>
            <a:r>
              <a:rPr lang="en-US" sz="1400" b="1" dirty="0"/>
              <a:t>Video capsule endoscopy ( after exclusion of possible bowel obstruction)</a:t>
            </a:r>
          </a:p>
          <a:p>
            <a:pPr marL="0" indent="0" algn="ctr">
              <a:buNone/>
            </a:pPr>
            <a:endParaRPr lang="en-US" sz="1400" b="1" dirty="0"/>
          </a:p>
          <a:p>
            <a:pPr marL="0" indent="0" algn="ctr">
              <a:buNone/>
            </a:pPr>
            <a:r>
              <a:rPr lang="en-US" sz="1400" b="1" dirty="0"/>
              <a:t>Positive</a:t>
            </a:r>
          </a:p>
          <a:p>
            <a:pPr>
              <a:buFont typeface="Wingdings" panose="05000000000000000000" pitchFamily="2" charset="2"/>
              <a:buChar char="v"/>
            </a:pPr>
            <a:r>
              <a:rPr lang="en-US" sz="1400" b="1" dirty="0"/>
              <a:t>If the video capsule reveal :</a:t>
            </a:r>
          </a:p>
          <a:p>
            <a:pPr marL="0" indent="0">
              <a:buNone/>
            </a:pPr>
            <a:endParaRPr lang="en-US" sz="1400" b="1" dirty="0"/>
          </a:p>
          <a:p>
            <a:pPr>
              <a:buAutoNum type="arabicPeriod"/>
            </a:pPr>
            <a:r>
              <a:rPr lang="en-US" sz="1400" b="1" dirty="0"/>
              <a:t>Lesion in proximal  jejunum                             push enteroscopy</a:t>
            </a:r>
          </a:p>
          <a:p>
            <a:pPr marL="0" indent="0">
              <a:buNone/>
            </a:pPr>
            <a:r>
              <a:rPr lang="en-US" sz="1400" b="1" dirty="0"/>
              <a:t>2. lesion is found in the mid–small intestine                                  deep enteroscopy or surgery</a:t>
            </a:r>
          </a:p>
          <a:p>
            <a:pPr marL="0" indent="0">
              <a:buNone/>
            </a:pPr>
            <a:r>
              <a:rPr lang="en-US" sz="1400" b="1" dirty="0"/>
              <a:t>3. lesion in the terminal ileum                            retrograde enteroscopy via the colonic route</a:t>
            </a:r>
          </a:p>
          <a:p>
            <a:pPr marL="0" indent="0">
              <a:buNone/>
            </a:pPr>
            <a:endParaRPr lang="en-US" sz="1400" b="1" dirty="0"/>
          </a:p>
          <a:p>
            <a:pPr marL="0" indent="0">
              <a:buNone/>
            </a:pPr>
            <a:r>
              <a:rPr lang="en-US" sz="1400" b="1" dirty="0"/>
              <a:t>If the video capsule endoscopy is still not revealing                                  intraoperative enteroscopy or surgery( especially in significantly symptomatic patient).</a:t>
            </a:r>
          </a:p>
        </p:txBody>
      </p:sp>
      <p:sp>
        <p:nvSpPr>
          <p:cNvPr id="4" name="Down Arrow 3"/>
          <p:cNvSpPr/>
          <p:nvPr/>
        </p:nvSpPr>
        <p:spPr>
          <a:xfrm>
            <a:off x="4545724" y="740979"/>
            <a:ext cx="166116"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943600" y="1045779"/>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876800" y="1288095"/>
            <a:ext cx="162687"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876800" y="2062655"/>
            <a:ext cx="24630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a:off x="2590800" y="3124200"/>
            <a:ext cx="978408"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157" y="3316592"/>
            <a:ext cx="10302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15042"/>
            <a:ext cx="914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743" y="4114800"/>
            <a:ext cx="914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733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81800"/>
          </a:xfrm>
        </p:spPr>
        <p:txBody>
          <a:bodyPr>
            <a:normAutofit/>
          </a:bodyPr>
          <a:lstStyle/>
          <a:p>
            <a:pPr marL="0" indent="0">
              <a:buNone/>
            </a:pPr>
            <a:r>
              <a:rPr lang="en-US" sz="2000" b="1" dirty="0">
                <a:solidFill>
                  <a:srgbClr val="FF0000"/>
                </a:solidFill>
              </a:rPr>
              <a:t>Approach to a patient with brisk/massive small bowel bleeding:</a:t>
            </a:r>
          </a:p>
          <a:p>
            <a:pPr marL="0" indent="0">
              <a:buNone/>
            </a:pPr>
            <a:endParaRPr lang="en-US" sz="2000" dirty="0"/>
          </a:p>
          <a:p>
            <a:pPr marL="0" indent="0">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69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34658-B89F-A013-C912-D8F1E0CBDDF5}"/>
              </a:ext>
            </a:extLst>
          </p:cNvPr>
          <p:cNvSpPr>
            <a:spLocks noGrp="1"/>
          </p:cNvSpPr>
          <p:nvPr>
            <p:ph idx="1"/>
          </p:nvPr>
        </p:nvSpPr>
        <p:spPr>
          <a:xfrm>
            <a:off x="152400" y="228600"/>
            <a:ext cx="8839200" cy="6477000"/>
          </a:xfrm>
        </p:spPr>
        <p:txBody>
          <a:bodyPr>
            <a:normAutofit/>
          </a:bodyPr>
          <a:lstStyle/>
          <a:p>
            <a:pPr marL="0" indent="0">
              <a:buNone/>
            </a:pPr>
            <a:r>
              <a:rPr lang="en-US" sz="1800" dirty="0">
                <a:latin typeface="Cambria" panose="02040503050406030204" pitchFamily="18" charset="0"/>
                <a:ea typeface="Cambria" panose="02040503050406030204" pitchFamily="18" charset="0"/>
              </a:rPr>
              <a:t>A 69-year-old woman presents to the emergency department with 1 day history of melena. She has a history of rheumatoid arthritis, diabetes mellitus, and hypertension. Her medications include methotrexate, metformin, aspirin 81 mg, and ibuprofen 400 mg three times daily. On physical examination, her vital signs are as follows: Temperature 37° C Blood pressure 80/55 mm Hg Heart rate 120 bpm Respiratory rate 12 breaths/min Her abdominal exam is soft and non-tender. Laboratory values are as follows: Hemoglobin 8 g/dL WBC 7000/μL Platelet count 190,000/μL Total bilirubin 1.8 mg/dL Creatinine 1.5 mg/dL INR 1.3 She is adequately resuscitated with IV normal saline, and her blood pressure increases to 105/85 mm Hg and heart rate drops to 92 bpm. The emergency department physician starts an omeprazole drip. An endoscopy is planned in the morning. </a:t>
            </a:r>
          </a:p>
          <a:p>
            <a:pPr marL="0" indent="0">
              <a:buNone/>
            </a:pPr>
            <a:endParaRPr lang="en-US" sz="1800" dirty="0"/>
          </a:p>
        </p:txBody>
      </p:sp>
    </p:spTree>
    <p:extLst>
      <p:ext uri="{BB962C8B-B14F-4D97-AF65-F5344CB8AC3E}">
        <p14:creationId xmlns:p14="http://schemas.microsoft.com/office/powerpoint/2010/main" val="352268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2000" b="1" dirty="0">
                <a:solidFill>
                  <a:srgbClr val="FF0000"/>
                </a:solidFill>
              </a:rPr>
              <a:t>OBSCURE OCCULT GI BLEEDING:</a:t>
            </a:r>
          </a:p>
          <a:p>
            <a:pPr marL="0" indent="0">
              <a:buNone/>
            </a:pPr>
            <a:endParaRPr lang="en-US" sz="1200" b="1" dirty="0">
              <a:solidFill>
                <a:srgbClr val="FF0000"/>
              </a:solidFill>
            </a:endParaRPr>
          </a:p>
          <a:p>
            <a:pPr marL="0" indent="0">
              <a:buNone/>
            </a:pPr>
            <a:r>
              <a:rPr lang="en-US" sz="1200" b="1" dirty="0"/>
              <a:t>These patients usually present with IDA.</a:t>
            </a:r>
          </a:p>
          <a:p>
            <a:pPr marL="0" indent="0">
              <a:buNone/>
            </a:pPr>
            <a:r>
              <a:rPr lang="en-US" sz="1200" b="1" dirty="0"/>
              <a:t>Occult GI bleeding is usually detected with a routine guaiac based fecal occult blood test (FOBT) or fecal immunochemical test (FIT) and occurs (by definition) with no visible blood in the stool, with or without iron defciency.</a:t>
            </a:r>
          </a:p>
          <a:p>
            <a:pPr marL="0" indent="0">
              <a:buNone/>
            </a:pPr>
            <a:endParaRPr lang="en-US" sz="1200" b="1" dirty="0"/>
          </a:p>
          <a:p>
            <a:pPr marL="0" indent="0">
              <a:buNone/>
            </a:pPr>
            <a:r>
              <a:rPr lang="en-US" sz="1200" b="1" dirty="0"/>
              <a:t>The approach to the patient with a positive FOBT result depends on why the test was obtained.</a:t>
            </a:r>
          </a:p>
          <a:p>
            <a:pPr marL="0" indent="0">
              <a:buNone/>
            </a:pPr>
            <a:endParaRPr lang="en-US" sz="1200" b="1" dirty="0"/>
          </a:p>
          <a:p>
            <a:pPr>
              <a:buFont typeface="Wingdings" panose="05000000000000000000" pitchFamily="2" charset="2"/>
              <a:buChar char="v"/>
            </a:pPr>
            <a:r>
              <a:rPr lang="en-US" sz="1200" b="1" dirty="0"/>
              <a:t>If the FOBT or FIT was obtained for colon cancer screening in a patient 50 years of age or older                            colonoscopy or OGD</a:t>
            </a:r>
          </a:p>
          <a:p>
            <a:pPr marL="0" indent="0">
              <a:buNone/>
            </a:pPr>
            <a:endParaRPr lang="en-US" sz="1200" b="1" dirty="0"/>
          </a:p>
          <a:p>
            <a:pPr>
              <a:buFont typeface="Wingdings" panose="05000000000000000000" pitchFamily="2" charset="2"/>
              <a:buChar char="v"/>
            </a:pPr>
            <a:r>
              <a:rPr lang="en-US" sz="1200" b="1" dirty="0"/>
              <a:t>positive FOBT without IDA                                OGD</a:t>
            </a:r>
          </a:p>
          <a:p>
            <a:pPr marL="0" indent="0">
              <a:buNone/>
            </a:pPr>
            <a:r>
              <a:rPr lang="en-US" sz="1200" b="1" dirty="0"/>
              <a:t>                                                                                                                                                                                 both negative</a:t>
            </a:r>
          </a:p>
          <a:p>
            <a:pPr>
              <a:buFont typeface="Wingdings" panose="05000000000000000000" pitchFamily="2" charset="2"/>
              <a:buChar char="v"/>
            </a:pPr>
            <a:r>
              <a:rPr lang="en-US" sz="1200" b="1" dirty="0"/>
              <a:t>   If a FOBT was performed for iron defciency anemia                                OGD and colonoscopy                              VCE  possibly followed by </a:t>
            </a:r>
          </a:p>
          <a:p>
            <a:pPr>
              <a:buFont typeface="Wingdings" panose="05000000000000000000" pitchFamily="2" charset="2"/>
              <a:buChar char="v"/>
            </a:pPr>
            <a:endParaRPr lang="en-US" sz="1200" b="1" dirty="0"/>
          </a:p>
          <a:p>
            <a:pPr marL="0" indent="0">
              <a:buNone/>
            </a:pPr>
            <a:r>
              <a:rPr lang="en-US" sz="1200" b="1" dirty="0"/>
              <a:t>deep enteroscopy if a lesion is detected on capsule endoscopy.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914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38" y="2349500"/>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28050"/>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828050"/>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30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lstStyle/>
          <a:p>
            <a:r>
              <a:rPr lang="en-US" b="1" dirty="0">
                <a:solidFill>
                  <a:srgbClr val="FF0000"/>
                </a:solidFill>
              </a:rPr>
              <a:t>Thanks</a:t>
            </a:r>
          </a:p>
        </p:txBody>
      </p:sp>
    </p:spTree>
    <p:extLst>
      <p:ext uri="{BB962C8B-B14F-4D97-AF65-F5344CB8AC3E}">
        <p14:creationId xmlns:p14="http://schemas.microsoft.com/office/powerpoint/2010/main" val="104504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00698-7BD0-111B-E871-54670B61670B}"/>
              </a:ext>
            </a:extLst>
          </p:cNvPr>
          <p:cNvSpPr>
            <a:spLocks noGrp="1"/>
          </p:cNvSpPr>
          <p:nvPr>
            <p:ph idx="1"/>
          </p:nvPr>
        </p:nvSpPr>
        <p:spPr>
          <a:xfrm>
            <a:off x="152400" y="381000"/>
            <a:ext cx="8839200" cy="6324600"/>
          </a:xfrm>
        </p:spPr>
        <p:txBody>
          <a:bodyPr/>
          <a:lstStyle/>
          <a:p>
            <a:endParaRPr lang="en-US" dirty="0"/>
          </a:p>
        </p:txBody>
      </p:sp>
    </p:spTree>
    <p:extLst>
      <p:ext uri="{BB962C8B-B14F-4D97-AF65-F5344CB8AC3E}">
        <p14:creationId xmlns:p14="http://schemas.microsoft.com/office/powerpoint/2010/main" val="192621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0793CA2-1C78-86BC-17ED-643709561F43}"/>
              </a:ext>
            </a:extLst>
          </p:cNvPr>
          <p:cNvPicPr>
            <a:picLocks noGrp="1" noChangeAspect="1"/>
          </p:cNvPicPr>
          <p:nvPr>
            <p:ph idx="1"/>
          </p:nvPr>
        </p:nvPicPr>
        <p:blipFill>
          <a:blip r:embed="rId2"/>
          <a:stretch>
            <a:fillRect/>
          </a:stretch>
        </p:blipFill>
        <p:spPr>
          <a:xfrm>
            <a:off x="152400" y="381000"/>
            <a:ext cx="8762999" cy="6248400"/>
          </a:xfrm>
        </p:spPr>
      </p:pic>
    </p:spTree>
    <p:extLst>
      <p:ext uri="{BB962C8B-B14F-4D97-AF65-F5344CB8AC3E}">
        <p14:creationId xmlns:p14="http://schemas.microsoft.com/office/powerpoint/2010/main" val="7432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69A98-1C2B-B999-E2EA-D7694BBA171F}"/>
              </a:ext>
            </a:extLst>
          </p:cNvPr>
          <p:cNvSpPr>
            <a:spLocks noGrp="1"/>
          </p:cNvSpPr>
          <p:nvPr>
            <p:ph idx="1"/>
          </p:nvPr>
        </p:nvSpPr>
        <p:spPr>
          <a:xfrm>
            <a:off x="152400" y="457200"/>
            <a:ext cx="8686800" cy="6172200"/>
          </a:xfrm>
        </p:spPr>
        <p:txBody>
          <a:bodyPr/>
          <a:lstStyle/>
          <a:p>
            <a:endParaRPr lang="en-US" dirty="0"/>
          </a:p>
        </p:txBody>
      </p:sp>
    </p:spTree>
    <p:extLst>
      <p:ext uri="{BB962C8B-B14F-4D97-AF65-F5344CB8AC3E}">
        <p14:creationId xmlns:p14="http://schemas.microsoft.com/office/powerpoint/2010/main" val="335646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79EC81-73B5-59F3-85AF-DAA6255A02BF}"/>
              </a:ext>
            </a:extLst>
          </p:cNvPr>
          <p:cNvPicPr>
            <a:picLocks noGrp="1" noChangeAspect="1"/>
          </p:cNvPicPr>
          <p:nvPr>
            <p:ph idx="1"/>
          </p:nvPr>
        </p:nvPicPr>
        <p:blipFill>
          <a:blip r:embed="rId2"/>
          <a:stretch>
            <a:fillRect/>
          </a:stretch>
        </p:blipFill>
        <p:spPr>
          <a:xfrm>
            <a:off x="457200" y="228600"/>
            <a:ext cx="7924800" cy="6324600"/>
          </a:xfrm>
        </p:spPr>
      </p:pic>
    </p:spTree>
    <p:extLst>
      <p:ext uri="{BB962C8B-B14F-4D97-AF65-F5344CB8AC3E}">
        <p14:creationId xmlns:p14="http://schemas.microsoft.com/office/powerpoint/2010/main" val="76347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0B8B5-BCC6-3238-B62F-80E474A837F8}"/>
              </a:ext>
            </a:extLst>
          </p:cNvPr>
          <p:cNvSpPr>
            <a:spLocks noGrp="1"/>
          </p:cNvSpPr>
          <p:nvPr>
            <p:ph idx="1"/>
          </p:nvPr>
        </p:nvSpPr>
        <p:spPr>
          <a:xfrm>
            <a:off x="152400" y="381000"/>
            <a:ext cx="8839200" cy="63246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58-year-old woman presents to the emergency department with light-headedness and a history of several bloody bowel movements over the past 24 hours. She denies any abdominal pain. She is hypotensive and anemic. Resuscitative measures are instituted. Both the upper endoscopy and colonoscopy are not diagnostic, but she continues to pass clots per rectum. Her hematocrit is 33%. What is the most effective management strategy?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 Capsule endoscopy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Abdominal CT scan with contrast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 Scintigraphy and angiography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 MRI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 Emergency surgery</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958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90D72D-DE78-0116-D89D-3D4C5CD019DB}"/>
              </a:ext>
            </a:extLst>
          </p:cNvPr>
          <p:cNvPicPr>
            <a:picLocks noGrp="1" noChangeAspect="1"/>
          </p:cNvPicPr>
          <p:nvPr>
            <p:ph idx="1"/>
          </p:nvPr>
        </p:nvPicPr>
        <p:blipFill>
          <a:blip r:embed="rId2"/>
          <a:stretch>
            <a:fillRect/>
          </a:stretch>
        </p:blipFill>
        <p:spPr>
          <a:xfrm>
            <a:off x="609600" y="228600"/>
            <a:ext cx="7848599" cy="6400800"/>
          </a:xfrm>
          <a:prstGeom prst="rect">
            <a:avLst/>
          </a:prstGeom>
        </p:spPr>
      </p:pic>
    </p:spTree>
    <p:extLst>
      <p:ext uri="{BB962C8B-B14F-4D97-AF65-F5344CB8AC3E}">
        <p14:creationId xmlns:p14="http://schemas.microsoft.com/office/powerpoint/2010/main" val="1577871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3056</Words>
  <Application>Microsoft Office PowerPoint</Application>
  <PresentationFormat>On-screen Show (4:3)</PresentationFormat>
  <Paragraphs>392</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Cambria</vt:lpstr>
      <vt:lpstr>Wingdings</vt:lpstr>
      <vt:lpstr>Office Theme</vt:lpstr>
      <vt:lpstr>1_Office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ASSESSMENT AND MANAGEMENT OF ACUTE GI BLEEDING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bleedings</dc:title>
  <dc:creator>Muntadher Abdulkareem</dc:creator>
  <cp:lastModifiedBy>Muntadher Abdulkareem</cp:lastModifiedBy>
  <cp:revision>66</cp:revision>
  <dcterms:created xsi:type="dcterms:W3CDTF">2021-01-03T08:41:22Z</dcterms:created>
  <dcterms:modified xsi:type="dcterms:W3CDTF">2023-11-08T19:25:56Z</dcterms:modified>
</cp:coreProperties>
</file>